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פתיחה (5 דק׳): הקרינו את השאלה. חשבו לבד דקה, שתפו בזוגות, ושלושה תלמידים משתפים במליאה. אין תשובה נכונה – מטרת השאלה לעורר סקרנות ולחבר לנושא.</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קוראים את המילים בקול. בקשו מהתלמידים לנחש את הפירוש לפני שחושפים (באתר: לחיצה על כרטיס). מומלץ להשאיר את השקופית מוקרנת בזמן הקריאה.</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תזכורת לאסטרטגיית הקריאה. לפני שקוראים: מציצים בכותרת ובטבלה וקובעים מטרה. בזמן: מסמנים בעיפרון ועוצרים בתחנות. אחרי: מסכמים במשפט, מגיבים ומחברים לחיים.</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קריאה (12–15 דק׳): הטקסט המלא והטבלה נמצאים בחוברת ובאתר. קוראים יחד את הפסקה הראשונה, עוצרים בתחנת העצירה, וממשיכים בקריאה עצמית או בזוגות. לכל רמה באתר ובחוברת יש טקסט משלה: סיפור ליסודי, טקסט טיעוני לחט״ע, טקסט בניקוד לעולים וטקסט קצר עם תמונות לחנ״מ.</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פני המים – איתור מידע גלוי. תשובות: מה משותף לכל ענפי הספורט האתגרי לפי הטקסט? ← הסיכון אמיתי, ולכן גם ההכנה חייבת להיות אמיתית | מה מומלץ ללמוד קודם בסקייטבורד? ← לעצור, לאזן, לשלוט במהירות ולפנות</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צלילה – הסקה ולשון. תשובות: המילה 'הדרגתיות' בנויה מהשורש ד-ר-ג. מה פירושה בטקסט? ← התקדמות שלב אחרי שלב, מהקל אל הקשה. המשפט בטקסט: "אומץ לוקח סיכון אחרי שהכין את עצמו אליו…". בקשו לנמק: איך ידעתם?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המעמקים – חשיבה ביקורתית ויצירה. דנים במקרה בזוגות (3 דק׳), ואחר כך כל אחד/ת כותב/ת בחוברת. אין תשובה אחת נכונה – בודקים שיש נימוק ושימוש בטקסט.</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"אמת או בדיון": קוראים כל משפט. מי שחושב/ת שנכון – קם/ה (או מרים/ה 👍), מי שלא – נשאר/ת לשבת (👎). אחר כך חושפים ומבקשים הוכחה מהטקסט. תשובות: ✅ נכון – ענף הפארקור נולד בצרפת בסוף שנות השמונים. | ❌ לא נכון – אולימפיאדת טוקיו נערכה בשנת 2016. | ✅ נכון – לפי הטבלה, בקורקינט בודקים בלמים לפני יציאה. | ❌ לא נכון – לפי הטקסט, כל אחד ואחת חייבים לאהוב ספורט אתגרי.</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מיון: מחלקים את הכיתה לקבוצות לפי מספר הסלים. כל קבוצה "מגינה" על סל אחד ואוספת אליו פריטים. תשובות: בודקים ציוד לפני כל אימון ← 🧠 ניהול סיכונים | מתחממים לפני שמתחילים ← 🧠 ניהול סיכונים | מחקים קפיצה מגג לגג שראו בסרטון ← 🎲 פזיזות | בונים יכולת שלב אחר שלב, עם מדריך/ה ← 🧠 ניהול סיכונים | נאחזים ברכב נוסע כדי להאיץ ← 🎲 פזיזות | מוותרים על הקסדה כי 'זה הורס את הלוק' ← 🎲 פזיזות</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מעגל שיחה (8 דק׳): כללי השיחה – מקשיבים עד הסוף, מדברים בגוף ראשון, מותר לא לשתף. באתר יש כפתור לשאלה אקראית.</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כלי חוסן קצר (3–5 דק׳). זו תמיכה ולא טיפול: כל דאגה לגבי תלמיד/ה מעבירים ליועצת.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לחט״ע – הטקסט הטיעוני "מהפכת טוקיו: גם זהב וגם נשמה" ושאלות בסגנון בגרות על מטרה, מבנה וקישוריות. תשובות: מהי מטרתו העיקרית של המאמר? ← לשכנע שכניסת הספורט האתגרי לאולימפיאדה נכונה, בתנאי שהקהילה תשמור על רוחו | מה תפקידה של הפסקה החמישית במבנה הטיעון? ← מציגה טענת נגד לעמדת הכותב/ת</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התאמות: לעולים – טקסט בניקוד, מילון עם תרגום לאנגלית ומשפטי פתיחה. לחנ״מ – טקסט קצר מאוד, כרטיסי תמונה וכפתורים גדולים. גרסאות מלאות לכל רמה בחוברת ובאתר.</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כרטיס יציאה (3 דק׳): כל אחד/ת ממלא/ת את שלוש השורות בחוברת או על פתק. אוספים בדלת.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noar-beomek.sites.tab.bo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ספורט אתגרי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3" name="Oval 12"/>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a:t>
            </a:r>
          </a:p>
        </p:txBody>
      </p:sp>
      <p:sp>
        <p:nvSpPr>
          <p:cNvPr id="14" name="Rounded Rectangle 13"/>
          <p:cNvSpPr/>
          <p:nvPr/>
        </p:nvSpPr>
        <p:spPr>
          <a:xfrm>
            <a:off x="658368" y="1143000"/>
            <a:ext cx="6035040" cy="3392424"/>
          </a:xfrm>
          <a:prstGeom prst="roundRect">
            <a:avLst>
              <a:gd name="adj" fmla="val 5390"/>
            </a:avLst>
          </a:prstGeom>
          <a:solidFill>
            <a:srgbClr val="FFFFFF"/>
          </a:solidFill>
          <a:ln w="25400">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etgari-pptx.jpg"/>
          <p:cNvPicPr>
            <a:picLocks noChangeAspect="1"/>
          </p:cNvPicPr>
          <p:nvPr/>
        </p:nvPicPr>
        <p:blipFill>
          <a:blip r:embed="rId3"/>
          <a:stretch>
            <a:fillRect/>
          </a:stretch>
        </p:blipFill>
        <p:spPr>
          <a:xfrm>
            <a:off x="731520" y="1216152"/>
            <a:ext cx="5888736" cy="3291840"/>
          </a:xfrm>
          <a:prstGeom prst="rect">
            <a:avLst/>
          </a:prstGeom>
        </p:spPr>
      </p:pic>
      <p:sp>
        <p:nvSpPr>
          <p:cNvPr id="16" name="TextBox 15"/>
          <p:cNvSpPr txBox="1"/>
          <p:nvPr/>
        </p:nvSpPr>
        <p:spPr>
          <a:xfrm>
            <a:off x="6903720" y="1097280"/>
            <a:ext cx="4937760" cy="914400"/>
          </a:xfrm>
          <a:prstGeom prst="rect">
            <a:avLst/>
          </a:prstGeom>
          <a:noFill/>
        </p:spPr>
        <p:txBody>
          <a:bodyPr wrap="square" lIns="45720" rIns="45720" tIns="32003" bIns="32003" anchor="ctr">
            <a:spAutoFit/>
          </a:bodyPr>
          <a:lstStyle/>
          <a:p>
            <a:pPr rtl="1" algn="r">
              <a:spcAft>
                <a:spcPts val="400"/>
              </a:spcAft>
            </a:pPr>
            <a:r>
              <a:rPr sz="5400" b="0" lang="he-IL">
                <a:solidFill>
                  <a:srgbClr val="2B2540"/>
                </a:solidFill>
                <a:latin typeface="Segoe UI Emoji"/>
                <a:ea typeface="Segoe UI Emoji"/>
                <a:cs typeface="Segoe UI Emoji"/>
                <a:sym typeface="Segoe UI Emoji"/>
              </a:rPr>
              <a:t>🛹</a:t>
            </a:r>
          </a:p>
        </p:txBody>
      </p:sp>
      <p:sp>
        <p:nvSpPr>
          <p:cNvPr id="17" name="TextBox 16"/>
          <p:cNvSpPr txBox="1"/>
          <p:nvPr/>
        </p:nvSpPr>
        <p:spPr>
          <a:xfrm>
            <a:off x="6903720" y="2011680"/>
            <a:ext cx="4937760" cy="1463040"/>
          </a:xfrm>
          <a:prstGeom prst="rect">
            <a:avLst/>
          </a:prstGeom>
          <a:noFill/>
        </p:spPr>
        <p:txBody>
          <a:bodyPr wrap="square" lIns="45720" rIns="45720" tIns="32003" bIns="32003" anchor="t">
            <a:spAutoFit/>
          </a:bodyPr>
          <a:lstStyle/>
          <a:p>
            <a:pPr rtl="1" algn="r">
              <a:spcAft>
                <a:spcPts val="0"/>
              </a:spcAft>
            </a:pPr>
            <a:r>
              <a:rPr sz="4000" b="1" lang="he-IL">
                <a:solidFill>
                  <a:srgbClr val="6A3FC9"/>
                </a:solidFill>
                <a:latin typeface="Arial"/>
                <a:ea typeface="Arial"/>
                <a:cs typeface="Arial"/>
                <a:sym typeface="Arial"/>
              </a:rPr>
              <a:t>ספורט אתגרי</a:t>
            </a:r>
          </a:p>
        </p:txBody>
      </p:sp>
      <p:sp>
        <p:nvSpPr>
          <p:cNvPr id="18" name="TextBox 17"/>
          <p:cNvSpPr txBox="1"/>
          <p:nvPr/>
        </p:nvSpPr>
        <p:spPr>
          <a:xfrm>
            <a:off x="6903720" y="3429000"/>
            <a:ext cx="4937760" cy="822960"/>
          </a:xfrm>
          <a:prstGeom prst="rect">
            <a:avLst/>
          </a:prstGeom>
          <a:noFill/>
        </p:spPr>
        <p:txBody>
          <a:bodyPr wrap="square" lIns="45720" rIns="45720" tIns="32003" bIns="32003" anchor="t">
            <a:spAutoFit/>
          </a:bodyPr>
          <a:lstStyle/>
          <a:p>
            <a:pPr rtl="1" algn="r">
              <a:spcAft>
                <a:spcPts val="400"/>
              </a:spcAft>
            </a:pPr>
            <a:r>
              <a:rPr sz="2200" b="0" lang="he-IL">
                <a:solidFill>
                  <a:srgbClr val="2B2540"/>
                </a:solidFill>
                <a:latin typeface="Arial"/>
                <a:ea typeface="Arial"/>
                <a:cs typeface="Arial"/>
                <a:sym typeface="Arial"/>
              </a:rPr>
              <a:t>אומץ עם ראש</a:t>
            </a:r>
          </a:p>
        </p:txBody>
      </p:sp>
      <p:sp>
        <p:nvSpPr>
          <p:cNvPr id="19" name="Rounded Rectangle 18"/>
          <p:cNvSpPr/>
          <p:nvPr/>
        </p:nvSpPr>
        <p:spPr>
          <a:xfrm>
            <a:off x="7086600" y="4297680"/>
            <a:ext cx="4754880" cy="457200"/>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600" b="1" lang="he-IL">
                <a:solidFill>
                  <a:srgbClr val="3BAF7E"/>
                </a:solidFill>
                <a:latin typeface="Arial"/>
                <a:ea typeface="Arial"/>
                <a:cs typeface="Arial"/>
                <a:sym typeface="Arial"/>
              </a:rPr>
              <a:t>סוגת הטקסט: טקסט מידעי עם טבלה</a:t>
            </a:r>
          </a:p>
        </p:txBody>
      </p:sp>
      <p:sp>
        <p:nvSpPr>
          <p:cNvPr id="20" name="Rounded Rectangle 19"/>
          <p:cNvSpPr/>
          <p:nvPr/>
        </p:nvSpPr>
        <p:spPr>
          <a:xfrm>
            <a:off x="658368" y="4800600"/>
            <a:ext cx="11155680" cy="566928"/>
          </a:xfrm>
          <a:prstGeom prst="roundRect">
            <a:avLst>
              <a:gd name="adj" fmla="val 4838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מצגת מלווה לחוברת · חט״ב וחט״ע · עם שקופית התאמה לעולים ולחנ״מ</a:t>
            </a:r>
          </a:p>
        </p:txBody>
      </p:sp>
      <p:sp>
        <p:nvSpPr>
          <p:cNvPr id="21" name="Rounded Rectangle 20"/>
          <p:cNvSpPr/>
          <p:nvPr/>
        </p:nvSpPr>
        <p:spPr>
          <a:xfrm>
            <a:off x="8259775" y="5532120"/>
            <a:ext cx="3566160" cy="566928"/>
          </a:xfrm>
          <a:prstGeom prst="roundRect">
            <a:avLst>
              <a:gd name="adj" fmla="val 48387"/>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a:t>
            </a:r>
          </a:p>
        </p:txBody>
      </p:sp>
      <p:sp>
        <p:nvSpPr>
          <p:cNvPr id="22" name="Rounded Rectangle 21"/>
          <p:cNvSpPr/>
          <p:nvPr/>
        </p:nvSpPr>
        <p:spPr>
          <a:xfrm>
            <a:off x="4465015" y="5532120"/>
            <a:ext cx="3566160" cy="566928"/>
          </a:xfrm>
          <a:prstGeom prst="roundRect">
            <a:avLst>
              <a:gd name="adj" fmla="val 48387"/>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a:t>
            </a:r>
          </a:p>
        </p:txBody>
      </p:sp>
      <p:sp>
        <p:nvSpPr>
          <p:cNvPr id="23" name="Rounded Rectangle 22"/>
          <p:cNvSpPr/>
          <p:nvPr/>
        </p:nvSpPr>
        <p:spPr>
          <a:xfrm>
            <a:off x="670255" y="5532120"/>
            <a:ext cx="3566160" cy="566928"/>
          </a:xfrm>
          <a:prstGeom prst="roundRect">
            <a:avLst>
              <a:gd name="adj" fmla="val 48387"/>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ספורט אתגרי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לפני הקריאה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שאלת פתיחה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2</a:t>
            </a:r>
          </a:p>
        </p:txBody>
      </p:sp>
      <p:sp>
        <p:nvSpPr>
          <p:cNvPr id="16" name="Rounded Rectangle 15"/>
          <p:cNvSpPr/>
          <p:nvPr/>
        </p:nvSpPr>
        <p:spPr>
          <a:xfrm>
            <a:off x="4343400" y="2240280"/>
            <a:ext cx="7452360" cy="2377440"/>
          </a:xfrm>
          <a:prstGeom prst="roundRect">
            <a:avLst>
              <a:gd name="adj" fmla="val 9615"/>
            </a:avLst>
          </a:prstGeom>
          <a:solidFill>
            <a:srgbClr val="FFF0E3"/>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160020" bIns="160020"/>
          <a:lstStyle/>
          <a:p>
            <a:pPr algn="ctr" rtl="1">
              <a:spcAft>
                <a:spcPts val="400"/>
              </a:spcAft>
            </a:pPr>
            <a:r>
              <a:rPr sz="3600" b="0" lang="he-IL">
                <a:solidFill>
                  <a:srgbClr val="2B2540"/>
                </a:solidFill>
                <a:latin typeface="Segoe UI Emoji"/>
                <a:ea typeface="Segoe UI Emoji"/>
                <a:cs typeface="Segoe UI Emoji"/>
                <a:sym typeface="Segoe UI Emoji"/>
              </a:rPr>
              <a:t>🤔</a:t>
            </a:r>
          </a:p>
          <a:p>
            <a:pPr rtl="1" algn="ctr">
              <a:spcAft>
                <a:spcPts val="400"/>
              </a:spcAft>
            </a:pPr>
            <a:r>
              <a:rPr sz="2800" b="1" lang="he-IL">
                <a:solidFill>
                  <a:srgbClr val="2B2540"/>
                </a:solidFill>
                <a:latin typeface="Arial"/>
                <a:ea typeface="Arial"/>
                <a:cs typeface="Arial"/>
                <a:sym typeface="Arial"/>
              </a:rPr>
              <a:t>חשבו לרגע: האם אפשר להיות אמיצים וזהירים באותו הזמן? ספרו על משהו חדש שניסיתם (ספורט, נגינה, ריקוד, בישול) ובפעם הראשונה לא הצליח לכם. מה עשיתם אחר כך? ולא כולם אוהבים ספורט אתגרי, וזה בסדר גמור. גם על תחביב אחר אפשר לספר.</a:t>
            </a:r>
          </a:p>
        </p:txBody>
      </p:sp>
      <p:sp>
        <p:nvSpPr>
          <p:cNvPr id="17" name="Rounded Rectangle 16"/>
          <p:cNvSpPr/>
          <p:nvPr/>
        </p:nvSpPr>
        <p:spPr>
          <a:xfrm>
            <a:off x="946404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חושבים לבד</a:t>
            </a:r>
          </a:p>
        </p:txBody>
      </p:sp>
      <p:sp>
        <p:nvSpPr>
          <p:cNvPr id="18" name="Rounded Rectangle 17"/>
          <p:cNvSpPr/>
          <p:nvPr/>
        </p:nvSpPr>
        <p:spPr>
          <a:xfrm>
            <a:off x="690372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בזוג</a:t>
            </a:r>
          </a:p>
        </p:txBody>
      </p:sp>
      <p:sp>
        <p:nvSpPr>
          <p:cNvPr id="19" name="Rounded Rectangle 18"/>
          <p:cNvSpPr/>
          <p:nvPr/>
        </p:nvSpPr>
        <p:spPr>
          <a:xfrm>
            <a:off x="434340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בכיתה</a:t>
            </a:r>
          </a:p>
        </p:txBody>
      </p:sp>
      <p:sp>
        <p:nvSpPr>
          <p:cNvPr id="20" name="Rounded Rectangle 19"/>
          <p:cNvSpPr/>
          <p:nvPr/>
        </p:nvSpPr>
        <p:spPr>
          <a:xfrm>
            <a:off x="685800" y="2240280"/>
            <a:ext cx="3429000" cy="3291840"/>
          </a:xfrm>
          <a:prstGeom prst="roundRect">
            <a:avLst>
              <a:gd name="adj" fmla="val 5555"/>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היום נלמד</a:t>
            </a:r>
          </a:p>
          <a:p>
            <a:pPr rtl="1" algn="r">
              <a:spcAft>
                <a:spcPts val="600"/>
              </a:spcAft>
            </a:pPr>
            <a:r>
              <a:rPr sz="1500" b="0" lang="he-IL">
                <a:solidFill>
                  <a:srgbClr val="2B2540"/>
                </a:solidFill>
                <a:latin typeface="Arial"/>
                <a:ea typeface="Arial"/>
                <a:cs typeface="Arial"/>
                <a:sym typeface="Arial"/>
              </a:rPr>
              <a:t>• להבחין בין אומץ לפזיזות ולהבין שאומץ בספורט אתגרי הוא ניהול סיכונים: הכנה, ציוד מגן, הדרגתיות והשגחה של מבוגר/ת או מדריך/ה מוסמך/ת.</a:t>
            </a:r>
          </a:p>
          <a:p>
            <a:pPr rtl="1" algn="r">
              <a:spcAft>
                <a:spcPts val="600"/>
              </a:spcAft>
            </a:pPr>
            <a:r>
              <a:rPr sz="1500" b="0" lang="he-IL">
                <a:solidFill>
                  <a:srgbClr val="2B2540"/>
                </a:solidFill>
                <a:latin typeface="Arial"/>
                <a:ea typeface="Arial"/>
                <a:cs typeface="Arial"/>
                <a:sym typeface="Arial"/>
              </a:rPr>
              <a:t>• לאתר מידע בטקסט ובטבלה, להסיק מסקנות, לזהות את מבנה הטקסט (רצף, השוואה, טיעון) ולהבין מילות קישור ומשמעות של מילים לפי שורשן.</a:t>
            </a:r>
          </a:p>
          <a:p>
            <a:pPr rtl="1" algn="r">
              <a:spcAft>
                <a:spcPts val="600"/>
              </a:spcAft>
            </a:pPr>
            <a:r>
              <a:rPr sz="1500" b="0" lang="he-IL">
                <a:solidFill>
                  <a:srgbClr val="2B2540"/>
                </a:solidFill>
                <a:latin typeface="Arial"/>
                <a:ea typeface="Arial"/>
                <a:cs typeface="Arial"/>
                <a:sym typeface="Arial"/>
              </a:rPr>
              <a:t>• לגבש עמדה מנומקת על כניסת הספורט האתגרי לאולימפיאדה, תוך הצגת טענת נגד והפרכתה, ולחבר את הנושא לחוויה אישית של כישלון ראשון והתמדה.</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ספורט אתגרי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אוצר מילים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מילים חשובות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3</a:t>
            </a:r>
          </a:p>
        </p:txBody>
      </p:sp>
      <p:sp>
        <p:nvSpPr>
          <p:cNvPr id="16" name="Rounded Rectangle 15"/>
          <p:cNvSpPr/>
          <p:nvPr/>
        </p:nvSpPr>
        <p:spPr>
          <a:xfrm>
            <a:off x="8247888" y="2286000"/>
            <a:ext cx="3611880" cy="1783080"/>
          </a:xfrm>
          <a:prstGeom prst="roundRect">
            <a:avLst>
              <a:gd name="adj" fmla="val 10256"/>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ג׳וב</a:t>
            </a:r>
          </a:p>
          <a:p>
            <a:pPr rtl="1" algn="ctr">
              <a:spcAft>
                <a:spcPts val="600"/>
              </a:spcAft>
            </a:pPr>
            <a:r>
              <a:rPr sz="1700" b="0" lang="he-IL">
                <a:solidFill>
                  <a:srgbClr val="2B2540"/>
                </a:solidFill>
                <a:latin typeface="Arial"/>
                <a:ea typeface="Arial"/>
                <a:cs typeface="Arial"/>
                <a:sym typeface="Arial"/>
              </a:rPr>
              <a:t>רמפה: משטח משופע או מעוגל בפארק סקייטבורד, שעליו עולים וגולשים.</a:t>
            </a:r>
          </a:p>
        </p:txBody>
      </p:sp>
      <p:sp>
        <p:nvSpPr>
          <p:cNvPr id="17" name="Rounded Rectangle 16"/>
          <p:cNvSpPr/>
          <p:nvPr/>
        </p:nvSpPr>
        <p:spPr>
          <a:xfrm>
            <a:off x="4434840" y="2286000"/>
            <a:ext cx="3611880" cy="1783080"/>
          </a:xfrm>
          <a:prstGeom prst="roundRect">
            <a:avLst>
              <a:gd name="adj" fmla="val 10256"/>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הימורנים</a:t>
            </a:r>
          </a:p>
          <a:p>
            <a:pPr rtl="1" algn="ctr">
              <a:spcAft>
                <a:spcPts val="600"/>
              </a:spcAft>
            </a:pPr>
            <a:r>
              <a:rPr sz="1700" b="0" lang="he-IL">
                <a:solidFill>
                  <a:srgbClr val="2B2540"/>
                </a:solidFill>
                <a:latin typeface="Arial"/>
                <a:ea typeface="Arial"/>
                <a:cs typeface="Arial"/>
                <a:sym typeface="Arial"/>
              </a:rPr>
              <a:t>אנשים שלוקחים סיכון בלי חשבון ומקווים שיהיה להם מזל.</a:t>
            </a:r>
          </a:p>
        </p:txBody>
      </p:sp>
      <p:sp>
        <p:nvSpPr>
          <p:cNvPr id="18" name="Rounded Rectangle 17"/>
          <p:cNvSpPr/>
          <p:nvPr/>
        </p:nvSpPr>
        <p:spPr>
          <a:xfrm>
            <a:off x="621791" y="2286000"/>
            <a:ext cx="3611880" cy="1783080"/>
          </a:xfrm>
          <a:prstGeom prst="roundRect">
            <a:avLst>
              <a:gd name="adj" fmla="val 10256"/>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מנהלי סיכונים</a:t>
            </a:r>
          </a:p>
          <a:p>
            <a:pPr rtl="1" algn="ctr">
              <a:spcAft>
                <a:spcPts val="600"/>
              </a:spcAft>
            </a:pPr>
            <a:r>
              <a:rPr sz="1700" b="0" lang="he-IL">
                <a:solidFill>
                  <a:srgbClr val="2B2540"/>
                </a:solidFill>
                <a:latin typeface="Arial"/>
                <a:ea typeface="Arial"/>
                <a:cs typeface="Arial"/>
                <a:sym typeface="Arial"/>
              </a:rPr>
              <a:t>אנשים שבודקים מראש מה יכול להשתבש ומתכוננים לכך, כדי שהסיכון יהיה קטן ומחושב.</a:t>
            </a:r>
          </a:p>
        </p:txBody>
      </p:sp>
      <p:sp>
        <p:nvSpPr>
          <p:cNvPr id="19" name="Rounded Rectangle 18"/>
          <p:cNvSpPr/>
          <p:nvPr/>
        </p:nvSpPr>
        <p:spPr>
          <a:xfrm>
            <a:off x="6341364" y="4297680"/>
            <a:ext cx="3611880" cy="1783080"/>
          </a:xfrm>
          <a:prstGeom prst="roundRect">
            <a:avLst>
              <a:gd name="adj" fmla="val 10256"/>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הדרגתיות</a:t>
            </a:r>
          </a:p>
          <a:p>
            <a:pPr rtl="1" algn="ctr">
              <a:spcAft>
                <a:spcPts val="600"/>
              </a:spcAft>
            </a:pPr>
            <a:r>
              <a:rPr sz="1700" b="0" lang="he-IL">
                <a:solidFill>
                  <a:srgbClr val="2B2540"/>
                </a:solidFill>
                <a:latin typeface="Arial"/>
                <a:ea typeface="Arial"/>
                <a:cs typeface="Arial"/>
                <a:sym typeface="Arial"/>
              </a:rPr>
              <a:t>התקדמות בשלבים, מהקל אל הקשה (מהשורש ד-ר-ג, כמו 'דרגה').</a:t>
            </a:r>
          </a:p>
        </p:txBody>
      </p:sp>
      <p:sp>
        <p:nvSpPr>
          <p:cNvPr id="20" name="Rounded Rectangle 19"/>
          <p:cNvSpPr/>
          <p:nvPr/>
        </p:nvSpPr>
        <p:spPr>
          <a:xfrm>
            <a:off x="2528316" y="4297680"/>
            <a:ext cx="3611880" cy="1783080"/>
          </a:xfrm>
          <a:prstGeom prst="roundRect">
            <a:avLst>
              <a:gd name="adj" fmla="val 10256"/>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נישה</a:t>
            </a:r>
          </a:p>
          <a:p>
            <a:pPr rtl="1" algn="ctr">
              <a:spcAft>
                <a:spcPts val="600"/>
              </a:spcAft>
            </a:pPr>
            <a:r>
              <a:rPr sz="1700" b="0" lang="he-IL">
                <a:solidFill>
                  <a:srgbClr val="2B2540"/>
                </a:solidFill>
                <a:latin typeface="Arial"/>
                <a:ea typeface="Arial"/>
                <a:cs typeface="Arial"/>
                <a:sym typeface="Arial"/>
              </a:rPr>
              <a:t>תחום קטן ומיוחד שמעט אנשים עוסקים בו.</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ספורט אתגרי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אסטרטגיית 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 בזמן · אחרי הקריאה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4</a:t>
            </a:r>
          </a:p>
        </p:txBody>
      </p:sp>
      <p:sp>
        <p:nvSpPr>
          <p:cNvPr id="16" name="Rounded Rectangle 15"/>
          <p:cNvSpPr/>
          <p:nvPr/>
        </p:nvSpPr>
        <p:spPr>
          <a:xfrm>
            <a:off x="8183879" y="2240280"/>
            <a:ext cx="3611880" cy="3977639"/>
          </a:xfrm>
          <a:prstGeom prst="roundRect">
            <a:avLst>
              <a:gd name="adj" fmla="val 5063"/>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BAF7E"/>
                </a:solidFill>
                <a:latin typeface="Segoe UI Emoji"/>
                <a:ea typeface="Segoe UI Emoji"/>
                <a:cs typeface="Segoe UI Emoji"/>
                <a:sym typeface="Segoe UI Emoji"/>
              </a:rPr>
              <a:t>🔎</a:t>
            </a:r>
            <a:r>
              <a:rPr sz="2400" b="1" lang="he-IL">
                <a:solidFill>
                  <a:srgbClr val="3BAF7E"/>
                </a:solidFill>
                <a:latin typeface="Arial"/>
                <a:ea typeface="Arial"/>
                <a:cs typeface="Arial"/>
                <a:sym typeface="Arial"/>
              </a:rPr>
              <a:t> לפני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מציצים בכותרת ובטבלה</a:t>
            </a:r>
          </a:p>
          <a:p>
            <a:pPr rtl="1" algn="r">
              <a:spcAft>
                <a:spcPts val="300"/>
              </a:spcAft>
            </a:pPr>
            <a:r>
              <a:rPr sz="1700" b="0" lang="he-IL">
                <a:solidFill>
                  <a:srgbClr val="6B6880"/>
                </a:solidFill>
                <a:latin typeface="Arial"/>
                <a:ea typeface="Arial"/>
                <a:cs typeface="Arial"/>
                <a:sym typeface="Arial"/>
              </a:rPr>
              <a:t>על מה הטקסט? מה כבר ידוע לי על הנושא?</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קובעים מטרה</a:t>
            </a:r>
          </a:p>
          <a:p>
            <a:pPr rtl="1" algn="r">
              <a:spcAft>
                <a:spcPts val="300"/>
              </a:spcAft>
            </a:pPr>
            <a:r>
              <a:rPr sz="1700" b="0" lang="he-IL">
                <a:solidFill>
                  <a:srgbClr val="6B6880"/>
                </a:solidFill>
                <a:latin typeface="Arial"/>
                <a:ea typeface="Arial"/>
                <a:cs typeface="Arial"/>
                <a:sym typeface="Arial"/>
              </a:rPr>
              <a:t>למה אני קורא/ת? למידע, להנאה, כדי לגבש דעה?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מזהים סוג טקסט</a:t>
            </a:r>
          </a:p>
          <a:p>
            <a:pPr rtl="1" algn="r">
              <a:spcAft>
                <a:spcPts val="300"/>
              </a:spcAft>
            </a:pPr>
            <a:r>
              <a:rPr sz="1700" b="0" lang="he-IL">
                <a:solidFill>
                  <a:srgbClr val="6B6880"/>
                </a:solidFill>
                <a:latin typeface="Arial"/>
                <a:ea typeface="Arial"/>
                <a:cs typeface="Arial"/>
                <a:sym typeface="Arial"/>
              </a:rPr>
              <a:t>סיפור? כתבה? טור אישי? כל סוג נקרא אחרת.</a:t>
            </a:r>
          </a:p>
        </p:txBody>
      </p:sp>
      <p:sp>
        <p:nvSpPr>
          <p:cNvPr id="17" name="Rounded Rectangle 16"/>
          <p:cNvSpPr/>
          <p:nvPr/>
        </p:nvSpPr>
        <p:spPr>
          <a:xfrm>
            <a:off x="4434840" y="2240280"/>
            <a:ext cx="3611880" cy="3977639"/>
          </a:xfrm>
          <a:prstGeom prst="roundRect">
            <a:avLst>
              <a:gd name="adj" fmla="val 5063"/>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6A3FC9"/>
                </a:solidFill>
                <a:latin typeface="Segoe UI Emoji"/>
                <a:ea typeface="Segoe UI Emoji"/>
                <a:cs typeface="Segoe UI Emoji"/>
                <a:sym typeface="Segoe UI Emoji"/>
              </a:rPr>
              <a:t>📖</a:t>
            </a:r>
            <a:r>
              <a:rPr sz="2400" b="1" lang="he-IL">
                <a:solidFill>
                  <a:srgbClr val="6A3FC9"/>
                </a:solidFill>
                <a:latin typeface="Arial"/>
                <a:ea typeface="Arial"/>
                <a:cs typeface="Arial"/>
                <a:sym typeface="Arial"/>
              </a:rPr>
              <a:t> בזמן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מסמנים בעיפרון</a:t>
            </a:r>
          </a:p>
          <a:p>
            <a:pPr rtl="1" algn="r">
              <a:spcAft>
                <a:spcPts val="300"/>
              </a:spcAft>
            </a:pPr>
            <a:r>
              <a:rPr sz="1700" b="0" lang="he-IL">
                <a:solidFill>
                  <a:srgbClr val="6B6880"/>
                </a:solidFill>
                <a:latin typeface="Arial"/>
                <a:ea typeface="Arial"/>
                <a:cs typeface="Arial"/>
                <a:sym typeface="Arial"/>
              </a:rPr>
              <a:t>מילה לא מוכרת – עיגול. משפט חשוב – קו.</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עוצרים בתחנות</a:t>
            </a:r>
          </a:p>
          <a:p>
            <a:pPr rtl="1" algn="r">
              <a:spcAft>
                <a:spcPts val="300"/>
              </a:spcAft>
            </a:pPr>
            <a:r>
              <a:rPr sz="1700" b="0" lang="he-IL">
                <a:solidFill>
                  <a:srgbClr val="6B6880"/>
                </a:solidFill>
                <a:latin typeface="Arial"/>
                <a:ea typeface="Arial"/>
                <a:cs typeface="Arial"/>
                <a:sym typeface="Arial"/>
              </a:rPr>
              <a:t>מה קרה עד עכשיו? מה אני מנחש/ת שיקרה?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מחפשים קשרים</a:t>
            </a:r>
          </a:p>
          <a:p>
            <a:pPr rtl="1" algn="r">
              <a:spcAft>
                <a:spcPts val="300"/>
              </a:spcAft>
            </a:pPr>
            <a:r>
              <a:rPr sz="1700" b="0" lang="he-IL">
                <a:solidFill>
                  <a:srgbClr val="6B6880"/>
                </a:solidFill>
                <a:latin typeface="Arial"/>
                <a:ea typeface="Arial"/>
                <a:cs typeface="Arial"/>
                <a:sym typeface="Arial"/>
              </a:rPr>
              <a:t>סיבה ותוצאה, לפני ואחרי, טענה ונימוק.</a:t>
            </a:r>
          </a:p>
        </p:txBody>
      </p:sp>
      <p:sp>
        <p:nvSpPr>
          <p:cNvPr id="18" name="Rounded Rectangle 17"/>
          <p:cNvSpPr/>
          <p:nvPr/>
        </p:nvSpPr>
        <p:spPr>
          <a:xfrm>
            <a:off x="685799" y="2240280"/>
            <a:ext cx="3611880" cy="3977639"/>
          </a:xfrm>
          <a:prstGeom prst="roundRect">
            <a:avLst>
              <a:gd name="adj" fmla="val 5063"/>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D7BD9"/>
                </a:solidFill>
                <a:latin typeface="Segoe UI Emoji"/>
                <a:ea typeface="Segoe UI Emoji"/>
                <a:cs typeface="Segoe UI Emoji"/>
                <a:sym typeface="Segoe UI Emoji"/>
              </a:rPr>
              <a:t>✅</a:t>
            </a:r>
            <a:r>
              <a:rPr sz="2400" b="1" lang="he-IL">
                <a:solidFill>
                  <a:srgbClr val="3D7BD9"/>
                </a:solidFill>
                <a:latin typeface="Arial"/>
                <a:ea typeface="Arial"/>
                <a:cs typeface="Arial"/>
                <a:sym typeface="Arial"/>
              </a:rPr>
              <a:t> אחרי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מסכמים במשפט</a:t>
            </a:r>
          </a:p>
          <a:p>
            <a:pPr rtl="1" algn="r">
              <a:spcAft>
                <a:spcPts val="300"/>
              </a:spcAft>
            </a:pPr>
            <a:r>
              <a:rPr sz="1700" b="0" lang="he-IL">
                <a:solidFill>
                  <a:srgbClr val="6B6880"/>
                </a:solidFill>
                <a:latin typeface="Arial"/>
                <a:ea typeface="Arial"/>
                <a:cs typeface="Arial"/>
                <a:sym typeface="Arial"/>
              </a:rPr>
              <a:t>מה הרעיון המרכזי – במילים שלי?</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מגיבים</a:t>
            </a:r>
          </a:p>
          <a:p>
            <a:pPr rtl="1" algn="r">
              <a:spcAft>
                <a:spcPts val="300"/>
              </a:spcAft>
            </a:pPr>
            <a:r>
              <a:rPr sz="1700" b="0" lang="he-IL">
                <a:solidFill>
                  <a:srgbClr val="6B6880"/>
                </a:solidFill>
                <a:latin typeface="Arial"/>
                <a:ea typeface="Arial"/>
                <a:cs typeface="Arial"/>
                <a:sym typeface="Arial"/>
              </a:rPr>
              <a:t>מסכים/ה? לא מסכים/ה? למה?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מחברים לחיים</a:t>
            </a:r>
          </a:p>
          <a:p>
            <a:pPr rtl="1" algn="r">
              <a:spcAft>
                <a:spcPts val="300"/>
              </a:spcAft>
            </a:pPr>
            <a:r>
              <a:rPr sz="1700" b="0" lang="he-IL">
                <a:solidFill>
                  <a:srgbClr val="6B6880"/>
                </a:solidFill>
                <a:latin typeface="Arial"/>
                <a:ea typeface="Arial"/>
                <a:cs typeface="Arial"/>
                <a:sym typeface="Arial"/>
              </a:rPr>
              <a:t>איפה פגשתי משהו דומה? מה אקח איתי?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ספורט אתגרי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קוראים יחד</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ספורט אתגרי: לרקוד על הקצה – בחוכמה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5</a:t>
            </a:r>
          </a:p>
        </p:txBody>
      </p:sp>
      <p:sp>
        <p:nvSpPr>
          <p:cNvPr id="16" name="Rounded Rectangle 15"/>
          <p:cNvSpPr/>
          <p:nvPr/>
        </p:nvSpPr>
        <p:spPr>
          <a:xfrm>
            <a:off x="8778240" y="2194560"/>
            <a:ext cx="3017520" cy="420624"/>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3BAF7E"/>
                </a:solidFill>
                <a:latin typeface="Arial"/>
                <a:ea typeface="Arial"/>
                <a:cs typeface="Arial"/>
                <a:sym typeface="Arial"/>
              </a:rPr>
              <a:t>טקסט מידעי עם טבלה (חט״ב)</a:t>
            </a:r>
          </a:p>
        </p:txBody>
      </p:sp>
      <p:sp>
        <p:nvSpPr>
          <p:cNvPr id="17" name="Rounded Rectangle 16"/>
          <p:cNvSpPr/>
          <p:nvPr/>
        </p:nvSpPr>
        <p:spPr>
          <a:xfrm>
            <a:off x="3886200" y="2743200"/>
            <a:ext cx="7909560" cy="2514600"/>
          </a:xfrm>
          <a:prstGeom prst="roundRect">
            <a:avLst>
              <a:gd name="adj" fmla="val 7272"/>
            </a:avLst>
          </a:prstGeom>
          <a:solidFill>
            <a:srgbClr val="FFFFFF"/>
          </a:solidFill>
          <a:ln w="19050">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228600" rIns="228600" tIns="160020" bIns="160020"/>
          <a:lstStyle/>
          <a:p>
            <a:pPr algn="r" rtl="1">
              <a:spcAft>
                <a:spcPts val="400"/>
              </a:spcAft>
            </a:pP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מה זה ספורט אתגרי. סקייטבורד שממריא מעל ג׳וב, גולשת שגולשת על קיר של מים, מטפס שתלוי על אצבע אחת. ספורט אתגרי הוא שם כולל לענפים שבהם המהירות, הגובה או כוח הטבע הם חלק מהמשחק.</a:t>
            </a:r>
          </a:p>
        </p:txBody>
      </p:sp>
      <p:sp>
        <p:nvSpPr>
          <p:cNvPr id="18" name="Rounded Rectangle 17"/>
          <p:cNvSpPr/>
          <p:nvPr/>
        </p:nvSpPr>
        <p:spPr>
          <a:xfrm>
            <a:off x="3886200" y="5440680"/>
            <a:ext cx="7909560" cy="777240"/>
          </a:xfrm>
          <a:prstGeom prst="roundRect">
            <a:avLst>
              <a:gd name="adj" fmla="val 23529"/>
            </a:avLst>
          </a:prstGeom>
          <a:solidFill>
            <a:srgbClr val="FFE3E3"/>
          </a:solidFill>
          <a:ln w="15875">
            <a:solidFill>
              <a:srgbClr val="F3B5B5"/>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C0392B"/>
                </a:solidFill>
                <a:latin typeface="Segoe UI Emoji"/>
                <a:ea typeface="Segoe UI Emoji"/>
                <a:cs typeface="Segoe UI Emoji"/>
                <a:sym typeface="Segoe UI Emoji"/>
              </a:rPr>
              <a:t>🛑</a:t>
            </a:r>
            <a:r>
              <a:rPr sz="1800" b="1" lang="he-IL">
                <a:solidFill>
                  <a:srgbClr val="C0392B"/>
                </a:solidFill>
                <a:latin typeface="Arial"/>
                <a:ea typeface="Arial"/>
                <a:cs typeface="Arial"/>
                <a:sym typeface="Arial"/>
              </a:rPr>
              <a:t> תחנת עצירה: </a:t>
            </a: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תחנת עצירה: הציצו בטבלה. איזה ענף הכי מדבר אליכם? מצאו בשורה שלו את פרט הבטיחות שהכי הפתיע אתכם, ונסו להסביר למה הוא דווקא שם.</a:t>
            </a:r>
          </a:p>
        </p:txBody>
      </p:sp>
      <p:pic>
        <p:nvPicPr>
          <p:cNvPr id="19" name="Picture 18" descr="etgari-pptx.jpg"/>
          <p:cNvPicPr>
            <a:picLocks noChangeAspect="1"/>
          </p:cNvPicPr>
          <p:nvPr/>
        </p:nvPicPr>
        <p:blipFill>
          <a:blip r:embed="rId3"/>
          <a:stretch>
            <a:fillRect/>
          </a:stretch>
        </p:blipFill>
        <p:spPr>
          <a:xfrm>
            <a:off x="685800" y="2743200"/>
            <a:ext cx="3017520" cy="1682496"/>
          </a:xfrm>
          <a:prstGeom prst="rect">
            <a:avLst/>
          </a:prstGeom>
        </p:spPr>
      </p:pic>
      <p:sp>
        <p:nvSpPr>
          <p:cNvPr id="20" name="TextBox 19"/>
          <p:cNvSpPr txBox="1"/>
          <p:nvPr/>
        </p:nvSpPr>
        <p:spPr>
          <a:xfrm>
            <a:off x="685800" y="4526280"/>
            <a:ext cx="3017520" cy="914400"/>
          </a:xfrm>
          <a:prstGeom prst="rect">
            <a:avLst/>
          </a:prstGeom>
          <a:noFill/>
        </p:spPr>
        <p:txBody>
          <a:bodyPr wrap="square" lIns="45720" rIns="45720" tIns="32003" bIns="32003" anchor="t">
            <a:spAutoFit/>
          </a:bodyPr>
          <a:lstStyle/>
          <a:p>
            <a:pPr rtl="1" algn="ctr">
              <a:spcAft>
                <a:spcPts val="400"/>
              </a:spcAft>
            </a:pPr>
            <a:r>
              <a:rPr sz="1400" b="0" lang="he-IL">
                <a:solidFill>
                  <a:srgbClr val="6B6880"/>
                </a:solidFill>
                <a:latin typeface="Arial"/>
                <a:ea typeface="Arial"/>
                <a:cs typeface="Arial"/>
                <a:sym typeface="Arial"/>
              </a:rPr>
              <a:t>הטקסט המלא בחוברת ובאתר. קוראים, מסמנים בעיפרון ועוצרים בתחנות.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ספורט אתגרי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א׳ · פני המים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מאתרים מידע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6</a:t>
            </a:r>
          </a:p>
        </p:txBody>
      </p:sp>
      <p:sp>
        <p:nvSpPr>
          <p:cNvPr id="16" name="Rounded Rectangle 15"/>
          <p:cNvSpPr/>
          <p:nvPr/>
        </p:nvSpPr>
        <p:spPr>
          <a:xfrm>
            <a:off x="685800" y="2194560"/>
            <a:ext cx="11109960" cy="566928"/>
          </a:xfrm>
          <a:prstGeom prst="roundRect">
            <a:avLst>
              <a:gd name="adj" fmla="val 48387"/>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 </a:t>
            </a:r>
            <a:r>
              <a:rPr sz="1700" b="0" lang="he-IL">
                <a:solidFill>
                  <a:srgbClr val="FFFFFF"/>
                </a:solidFill>
                <a:latin typeface="Arial"/>
                <a:ea typeface="Arial"/>
                <a:cs typeface="Arial"/>
                <a:sym typeface="Arial"/>
              </a:rPr>
              <a:t>בואו נצלול בעדינות ונמצא מידע שכתוב בטקסט ובטבלה.</a:t>
            </a:r>
          </a:p>
        </p:txBody>
      </p:sp>
      <p:sp>
        <p:nvSpPr>
          <p:cNvPr id="17" name="Rounded Rectangle 16"/>
          <p:cNvSpPr/>
          <p:nvPr/>
        </p:nvSpPr>
        <p:spPr>
          <a:xfrm>
            <a:off x="685800" y="297180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1. מה משותף לכל ענפי הספורט האתגרי לפי הטקסט?</a:t>
            </a:r>
          </a:p>
        </p:txBody>
      </p:sp>
      <p:sp>
        <p:nvSpPr>
          <p:cNvPr id="18" name="Rounded Rectangle 17"/>
          <p:cNvSpPr/>
          <p:nvPr/>
        </p:nvSpPr>
        <p:spPr>
          <a:xfrm>
            <a:off x="812292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כולם לא מסוכנים בכלל</a:t>
            </a:r>
          </a:p>
        </p:txBody>
      </p:sp>
      <p:sp>
        <p:nvSpPr>
          <p:cNvPr id="19" name="Rounded Rectangle 18"/>
          <p:cNvSpPr/>
          <p:nvPr/>
        </p:nvSpPr>
        <p:spPr>
          <a:xfrm>
            <a:off x="4495799"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הסיכון אמיתי, ולכן גם ההכנה חייבת להיות אמיתית</a:t>
            </a:r>
          </a:p>
        </p:txBody>
      </p:sp>
      <p:sp>
        <p:nvSpPr>
          <p:cNvPr id="20" name="Rounded Rectangle 19"/>
          <p:cNvSpPr/>
          <p:nvPr/>
        </p:nvSpPr>
        <p:spPr>
          <a:xfrm>
            <a:off x="86868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כולם נעשים רק בים</a:t>
            </a:r>
          </a:p>
        </p:txBody>
      </p:sp>
      <p:sp>
        <p:nvSpPr>
          <p:cNvPr id="21" name="Rounded Rectangle 20"/>
          <p:cNvSpPr/>
          <p:nvPr/>
        </p:nvSpPr>
        <p:spPr>
          <a:xfrm>
            <a:off x="685800" y="466344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2. מה מומלץ ללמוד קודם בסקייטבורד?</a:t>
            </a:r>
          </a:p>
        </p:txBody>
      </p:sp>
      <p:sp>
        <p:nvSpPr>
          <p:cNvPr id="22" name="Rounded Rectangle 21"/>
          <p:cNvSpPr/>
          <p:nvPr/>
        </p:nvSpPr>
        <p:spPr>
          <a:xfrm>
            <a:off x="812292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לעצור, לאזן, לשלוט במהירות ולפנות</a:t>
            </a:r>
          </a:p>
        </p:txBody>
      </p:sp>
      <p:sp>
        <p:nvSpPr>
          <p:cNvPr id="23" name="Rounded Rectangle 22"/>
          <p:cNvSpPr/>
          <p:nvPr/>
        </p:nvSpPr>
        <p:spPr>
          <a:xfrm>
            <a:off x="4495799"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טריקים מסרטונים קצרים</a:t>
            </a:r>
          </a:p>
        </p:txBody>
      </p:sp>
      <p:sp>
        <p:nvSpPr>
          <p:cNvPr id="24" name="Rounded Rectangle 23"/>
          <p:cNvSpPr/>
          <p:nvPr/>
        </p:nvSpPr>
        <p:spPr>
          <a:xfrm>
            <a:off x="86868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להתחרות מול חברים וחברות</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ספורט אתגרי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ב׳ · צלילה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מבינים מה מסתתר בין השורות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7</a:t>
            </a:r>
          </a:p>
        </p:txBody>
      </p:sp>
      <p:sp>
        <p:nvSpPr>
          <p:cNvPr id="16" name="Rounded Rectangle 15"/>
          <p:cNvSpPr/>
          <p:nvPr/>
        </p:nvSpPr>
        <p:spPr>
          <a:xfrm>
            <a:off x="685800" y="2194560"/>
            <a:ext cx="11109960" cy="566928"/>
          </a:xfrm>
          <a:prstGeom prst="roundRect">
            <a:avLst>
              <a:gd name="adj" fmla="val 48387"/>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 </a:t>
            </a:r>
            <a:r>
              <a:rPr sz="1700" b="0" lang="he-IL">
                <a:solidFill>
                  <a:srgbClr val="FFFFFF"/>
                </a:solidFill>
                <a:latin typeface="Arial"/>
                <a:ea typeface="Arial"/>
                <a:cs typeface="Arial"/>
                <a:sym typeface="Arial"/>
              </a:rPr>
              <a:t>עכשיו נעמיק: נסיק מסקנות, נחבר בין חלקי הטקסט ונבחן את השפה.</a:t>
            </a:r>
          </a:p>
        </p:txBody>
      </p:sp>
      <p:sp>
        <p:nvSpPr>
          <p:cNvPr id="17" name="Rounded Rectangle 16"/>
          <p:cNvSpPr/>
          <p:nvPr/>
        </p:nvSpPr>
        <p:spPr>
          <a:xfrm>
            <a:off x="685800" y="2971800"/>
            <a:ext cx="11109960" cy="1600200"/>
          </a:xfrm>
          <a:prstGeom prst="roundRect">
            <a:avLst>
              <a:gd name="adj" fmla="val 11428"/>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המילה 'הדרגתיות' בנויה מהשורש ד-ר-ג. מה פירושה בטקסט?</a:t>
            </a:r>
          </a:p>
        </p:txBody>
      </p:sp>
      <p:sp>
        <p:nvSpPr>
          <p:cNvPr id="18" name="Rounded Rectangle 17"/>
          <p:cNvSpPr/>
          <p:nvPr/>
        </p:nvSpPr>
        <p:spPr>
          <a:xfrm>
            <a:off x="812292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התקדמות שלב אחרי שלב, מהקל אל הקשה</a:t>
            </a:r>
          </a:p>
        </p:txBody>
      </p:sp>
      <p:sp>
        <p:nvSpPr>
          <p:cNvPr id="19" name="Rounded Rectangle 18"/>
          <p:cNvSpPr/>
          <p:nvPr/>
        </p:nvSpPr>
        <p:spPr>
          <a:xfrm>
            <a:off x="4495799"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הליכה בדרך ארוכה</a:t>
            </a:r>
          </a:p>
        </p:txBody>
      </p:sp>
      <p:sp>
        <p:nvSpPr>
          <p:cNvPr id="20" name="Rounded Rectangle 19"/>
          <p:cNvSpPr/>
          <p:nvPr/>
        </p:nvSpPr>
        <p:spPr>
          <a:xfrm>
            <a:off x="86868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התמודדות עם אתגר גדול בבת אחת</a:t>
            </a:r>
          </a:p>
        </p:txBody>
      </p:sp>
      <p:sp>
        <p:nvSpPr>
          <p:cNvPr id="21" name="Rounded Rectangle 20"/>
          <p:cNvSpPr/>
          <p:nvPr/>
        </p:nvSpPr>
        <p:spPr>
          <a:xfrm>
            <a:off x="685800" y="4754880"/>
            <a:ext cx="11109960" cy="1417320"/>
          </a:xfrm>
          <a:prstGeom prst="roundRect">
            <a:avLst>
              <a:gd name="adj" fmla="val 12903"/>
            </a:avLst>
          </a:prstGeom>
          <a:solidFill>
            <a:srgbClr val="FFF6CC"/>
          </a:solidFill>
          <a:ln w="15875">
            <a:solidFill>
              <a:srgbClr val="F2DE8A"/>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מצאו בטקסט את המשפט שמגדיר מהו אומץ לפי הטקסט.</a:t>
            </a:r>
          </a:p>
          <a:p>
            <a:pPr rtl="1" algn="r">
              <a:spcAft>
                <a:spcPts val="400"/>
              </a:spcAft>
            </a:pPr>
            <a:r>
              <a:rPr sz="1700" b="0" lang="he-IL">
                <a:solidFill>
                  <a:srgbClr val="6B6880"/>
                </a:solidFill>
                <a:latin typeface="Arial"/>
                <a:ea typeface="Arial"/>
                <a:cs typeface="Arial"/>
                <a:sym typeface="Arial"/>
              </a:rPr>
              <a:t>העתיקו את המשפט, וכתבו במילים שלכם: איך ידעתם?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ספורט אתגרי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ג׳ · המעמקים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חושבים, מביעים עמדה ויוצרים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8</a:t>
            </a:r>
          </a:p>
        </p:txBody>
      </p:sp>
      <p:sp>
        <p:nvSpPr>
          <p:cNvPr id="16" name="Rounded Rectangle 15"/>
          <p:cNvSpPr/>
          <p:nvPr/>
        </p:nvSpPr>
        <p:spPr>
          <a:xfrm>
            <a:off x="685800" y="2194560"/>
            <a:ext cx="11109960" cy="566928"/>
          </a:xfrm>
          <a:prstGeom prst="roundRect">
            <a:avLst>
              <a:gd name="adj" fmla="val 48387"/>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 </a:t>
            </a:r>
            <a:r>
              <a:rPr sz="1700" b="0" lang="he-IL">
                <a:solidFill>
                  <a:srgbClr val="FFFFFF"/>
                </a:solidFill>
                <a:latin typeface="Arial"/>
                <a:ea typeface="Arial"/>
                <a:cs typeface="Arial"/>
                <a:sym typeface="Arial"/>
              </a:rPr>
              <a:t>במעמקים תביעו דעה, תיצרו ותחברו את הנושא לעצמכם.</a:t>
            </a:r>
          </a:p>
        </p:txBody>
      </p:sp>
      <p:sp>
        <p:nvSpPr>
          <p:cNvPr id="17" name="Rounded Rectangle 16"/>
          <p:cNvSpPr/>
          <p:nvPr/>
        </p:nvSpPr>
        <p:spPr>
          <a:xfrm>
            <a:off x="6355080" y="2971800"/>
            <a:ext cx="5440680" cy="3200400"/>
          </a:xfrm>
          <a:prstGeom prst="roundRect">
            <a:avLst>
              <a:gd name="adj" fmla="val 5714"/>
            </a:avLst>
          </a:prstGeom>
          <a:solidFill>
            <a:srgbClr val="E7F1FF"/>
          </a:solidFill>
          <a:ln w="15875">
            <a:solidFill>
              <a:srgbClr val="C5DAF7"/>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3D7BD9"/>
                </a:solidFill>
                <a:latin typeface="Segoe UI Emoji"/>
                <a:ea typeface="Segoe UI Emoji"/>
                <a:cs typeface="Segoe UI Emoji"/>
                <a:sym typeface="Segoe UI Emoji"/>
              </a:rPr>
              <a:t>🧩</a:t>
            </a:r>
            <a:r>
              <a:rPr sz="2100" b="1" lang="he-IL">
                <a:solidFill>
                  <a:srgbClr val="3D7BD9"/>
                </a:solidFill>
                <a:latin typeface="Arial"/>
                <a:ea typeface="Arial"/>
                <a:cs typeface="Arial"/>
                <a:sym typeface="Arial"/>
              </a:rPr>
              <a:t> מקרה: הקפיצה מהסרטון</a:t>
            </a:r>
          </a:p>
          <a:p>
            <a:pPr rtl="1" algn="r">
              <a:spcAft>
                <a:spcPts val="800"/>
              </a:spcAft>
            </a:pPr>
            <a:r>
              <a:rPr sz="1800" b="0" lang="he-IL">
                <a:solidFill>
                  <a:srgbClr val="2B2540"/>
                </a:solidFill>
                <a:latin typeface="Arial"/>
                <a:ea typeface="Arial"/>
                <a:cs typeface="Arial"/>
                <a:sym typeface="Arial"/>
              </a:rPr>
              <a:t>נועה בת 13 ולומדת סקייטבורד חודש. חברים מהשכונה מראים לה סרטון של קפיצה מעל מדרגות ומציעים לנסות עכשיו, בחניון, בלי קסדה. נועה מרגישה לחץ ולא רוצה להיראות פחדנית.</a:t>
            </a:r>
          </a:p>
          <a:p>
            <a:pPr rtl="1" algn="r">
              <a:spcAft>
                <a:spcPts val="8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מה נועה יכולה לחשוב ולומר? היעזרו בכללי הבטיחות שבטקסט.</a:t>
            </a:r>
          </a:p>
        </p:txBody>
      </p:sp>
      <p:sp>
        <p:nvSpPr>
          <p:cNvPr id="18" name="Rounded Rectangle 17"/>
          <p:cNvSpPr/>
          <p:nvPr/>
        </p:nvSpPr>
        <p:spPr>
          <a:xfrm>
            <a:off x="685800" y="2971800"/>
            <a:ext cx="5486400" cy="3200400"/>
          </a:xfrm>
          <a:prstGeom prst="roundRect">
            <a:avLst>
              <a:gd name="adj" fmla="val 5714"/>
            </a:avLst>
          </a:prstGeom>
          <a:solidFill>
            <a:srgbClr val="FFFFFF"/>
          </a:solidFill>
          <a:ln w="19050">
            <a:solidFill>
              <a:srgbClr val="C5CBE8"/>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2E3A75"/>
                </a:solidFill>
                <a:latin typeface="Segoe UI Emoji"/>
                <a:ea typeface="Segoe UI Emoji"/>
                <a:cs typeface="Segoe UI Emoji"/>
                <a:sym typeface="Segoe UI Emoji"/>
              </a:rPr>
              <a:t>✍️</a:t>
            </a:r>
            <a:r>
              <a:rPr sz="2100" b="1" lang="he-IL">
                <a:solidFill>
                  <a:srgbClr val="2E3A75"/>
                </a:solidFill>
                <a:latin typeface="Arial"/>
                <a:ea typeface="Arial"/>
                <a:cs typeface="Arial"/>
                <a:sym typeface="Arial"/>
              </a:rPr>
              <a:t> כתיבה</a:t>
            </a:r>
          </a:p>
          <a:p>
            <a:pPr rtl="1" algn="r">
              <a:spcAft>
                <a:spcPts val="800"/>
              </a:spcAft>
            </a:pPr>
            <a:r>
              <a:rPr sz="1800" b="0" lang="he-IL">
                <a:solidFill>
                  <a:srgbClr val="2B2540"/>
                </a:solidFill>
                <a:latin typeface="Arial"/>
                <a:ea typeface="Arial"/>
                <a:cs typeface="Arial"/>
                <a:sym typeface="Arial"/>
              </a:rPr>
              <a:t>הטקסט טוען שמקצוענים בספורט אתגרי הם 'מנהלי סיכונים' ולא 'הימורנים'. כתבו פסקת דעה מנומקת (6–8 שורות): האם אתם מסכימים? הביאו שלוש פעולות של ניהול סיכון מהטקסט או מהטבלה, והסבירו איך כל אחת הופכת סיכון גדול לסיכון מחושב. סיימו במשפט שהייתם אומרים לחבר/ה שרוצה לדלג על כללי הבטיחות.</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ספורט אתגרי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אמת או בדיון?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קמים ·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יושבים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9</a:t>
            </a:r>
          </a:p>
        </p:txBody>
      </p:sp>
      <p:sp>
        <p:nvSpPr>
          <p:cNvPr id="16" name="Rounded Rectangle 15"/>
          <p:cNvSpPr/>
          <p:nvPr/>
        </p:nvSpPr>
        <p:spPr>
          <a:xfrm>
            <a:off x="1783080" y="2286000"/>
            <a:ext cx="10012680" cy="822960"/>
          </a:xfrm>
          <a:prstGeom prst="roundRect">
            <a:avLst>
              <a:gd name="adj" fmla="val 2777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1. ענף הפארקור נולד בצרפת בסוף שנות השמונים.</a:t>
            </a:r>
          </a:p>
        </p:txBody>
      </p:sp>
      <p:sp>
        <p:nvSpPr>
          <p:cNvPr id="17" name="Rounded Rectangle 16"/>
          <p:cNvSpPr/>
          <p:nvPr/>
        </p:nvSpPr>
        <p:spPr>
          <a:xfrm>
            <a:off x="685800" y="2286000"/>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18" name="Rounded Rectangle 17"/>
          <p:cNvSpPr/>
          <p:nvPr/>
        </p:nvSpPr>
        <p:spPr>
          <a:xfrm>
            <a:off x="1783080" y="3273552"/>
            <a:ext cx="10012680" cy="822960"/>
          </a:xfrm>
          <a:prstGeom prst="roundRect">
            <a:avLst>
              <a:gd name="adj" fmla="val 27777"/>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2. אולימפיאדת טוקיו נערכה בשנת 2016.</a:t>
            </a:r>
          </a:p>
        </p:txBody>
      </p:sp>
      <p:sp>
        <p:nvSpPr>
          <p:cNvPr id="19" name="Rounded Rectangle 18"/>
          <p:cNvSpPr/>
          <p:nvPr/>
        </p:nvSpPr>
        <p:spPr>
          <a:xfrm>
            <a:off x="685800" y="3273552"/>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0" name="Rounded Rectangle 19"/>
          <p:cNvSpPr/>
          <p:nvPr/>
        </p:nvSpPr>
        <p:spPr>
          <a:xfrm>
            <a:off x="1783080" y="4261104"/>
            <a:ext cx="10012680" cy="822960"/>
          </a:xfrm>
          <a:prstGeom prst="roundRect">
            <a:avLst>
              <a:gd name="adj" fmla="val 27777"/>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3. לפי הטבלה, בקורקינט בודקים בלמים לפני יציאה.</a:t>
            </a:r>
          </a:p>
        </p:txBody>
      </p:sp>
      <p:sp>
        <p:nvSpPr>
          <p:cNvPr id="21" name="Rounded Rectangle 20"/>
          <p:cNvSpPr/>
          <p:nvPr/>
        </p:nvSpPr>
        <p:spPr>
          <a:xfrm>
            <a:off x="685800" y="4261104"/>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2" name="Rounded Rectangle 21"/>
          <p:cNvSpPr/>
          <p:nvPr/>
        </p:nvSpPr>
        <p:spPr>
          <a:xfrm>
            <a:off x="1783080" y="5248656"/>
            <a:ext cx="10012680" cy="822960"/>
          </a:xfrm>
          <a:prstGeom prst="roundRect">
            <a:avLst>
              <a:gd name="adj" fmla="val 27777"/>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4. לפי הטקסט, כל אחד ואחת חייבים לאהוב ספורט אתגרי.</a:t>
            </a:r>
          </a:p>
        </p:txBody>
      </p:sp>
      <p:sp>
        <p:nvSpPr>
          <p:cNvPr id="23" name="Rounded Rectangle 22"/>
          <p:cNvSpPr/>
          <p:nvPr/>
        </p:nvSpPr>
        <p:spPr>
          <a:xfrm>
            <a:off x="685800" y="5248656"/>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ספורט אתגרי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 מיון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200" b="1" lang="he-IL">
                <a:solidFill>
                  <a:srgbClr val="6A3FC9"/>
                </a:solidFill>
                <a:latin typeface="Arial"/>
                <a:ea typeface="Arial"/>
                <a:cs typeface="Arial"/>
                <a:sym typeface="Arial"/>
              </a:rPr>
              <a:t>מיינו את הפעולות: ניהול סיכונים (אומץ) או פזיזות?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10</a:t>
            </a:r>
          </a:p>
        </p:txBody>
      </p:sp>
      <p:sp>
        <p:nvSpPr>
          <p:cNvPr id="16" name="Rounded Rectangle 15"/>
          <p:cNvSpPr/>
          <p:nvPr/>
        </p:nvSpPr>
        <p:spPr>
          <a:xfrm>
            <a:off x="8202168"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בודקים ציוד לפני כל אימון</a:t>
            </a:r>
          </a:p>
        </p:txBody>
      </p:sp>
      <p:sp>
        <p:nvSpPr>
          <p:cNvPr id="17" name="Rounded Rectangle 16"/>
          <p:cNvSpPr/>
          <p:nvPr/>
        </p:nvSpPr>
        <p:spPr>
          <a:xfrm>
            <a:off x="4443984"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מתחממים לפני שמתחילים</a:t>
            </a:r>
          </a:p>
        </p:txBody>
      </p:sp>
      <p:sp>
        <p:nvSpPr>
          <p:cNvPr id="18" name="Rounded Rectangle 17"/>
          <p:cNvSpPr/>
          <p:nvPr/>
        </p:nvSpPr>
        <p:spPr>
          <a:xfrm>
            <a:off x="685799"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מחקים קפיצה מגג לגג שראו בסרטון</a:t>
            </a:r>
          </a:p>
        </p:txBody>
      </p:sp>
      <p:sp>
        <p:nvSpPr>
          <p:cNvPr id="19" name="Rounded Rectangle 18"/>
          <p:cNvSpPr/>
          <p:nvPr/>
        </p:nvSpPr>
        <p:spPr>
          <a:xfrm>
            <a:off x="8202168"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בונים יכולת שלב אחר שלב, עם מדריך/ה</a:t>
            </a:r>
          </a:p>
        </p:txBody>
      </p:sp>
      <p:sp>
        <p:nvSpPr>
          <p:cNvPr id="20" name="Rounded Rectangle 19"/>
          <p:cNvSpPr/>
          <p:nvPr/>
        </p:nvSpPr>
        <p:spPr>
          <a:xfrm>
            <a:off x="4443984"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נאחזים ברכב נוסע כדי להאיץ</a:t>
            </a:r>
          </a:p>
        </p:txBody>
      </p:sp>
      <p:sp>
        <p:nvSpPr>
          <p:cNvPr id="21" name="Rounded Rectangle 20"/>
          <p:cNvSpPr/>
          <p:nvPr/>
        </p:nvSpPr>
        <p:spPr>
          <a:xfrm>
            <a:off x="685799"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מוותרים על הקסדה כי 'זה הורס את הלוק'</a:t>
            </a:r>
          </a:p>
        </p:txBody>
      </p:sp>
      <p:sp>
        <p:nvSpPr>
          <p:cNvPr id="22" name="Rounded Rectangle 21"/>
          <p:cNvSpPr/>
          <p:nvPr/>
        </p:nvSpPr>
        <p:spPr>
          <a:xfrm>
            <a:off x="6355080" y="3666744"/>
            <a:ext cx="5440680" cy="2551175"/>
          </a:xfrm>
          <a:prstGeom prst="roundRect">
            <a:avLst>
              <a:gd name="adj" fmla="val 7168"/>
            </a:avLst>
          </a:prstGeom>
          <a:solidFill>
            <a:srgbClr val="E6F7E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ניהול סיכונים</a:t>
            </a:r>
          </a:p>
        </p:txBody>
      </p:sp>
      <p:sp>
        <p:nvSpPr>
          <p:cNvPr id="23" name="Rounded Rectangle 22"/>
          <p:cNvSpPr/>
          <p:nvPr/>
        </p:nvSpPr>
        <p:spPr>
          <a:xfrm>
            <a:off x="685800" y="3666744"/>
            <a:ext cx="5440680" cy="2551175"/>
          </a:xfrm>
          <a:prstGeom prst="roundRect">
            <a:avLst>
              <a:gd name="adj" fmla="val 7168"/>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פזיזות</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ספורט אתגרי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מעגל שיחה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מדברים על 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11</a:t>
            </a:r>
          </a:p>
        </p:txBody>
      </p:sp>
      <p:sp>
        <p:nvSpPr>
          <p:cNvPr id="16" name="Rounded Rectangle 15"/>
          <p:cNvSpPr/>
          <p:nvPr/>
        </p:nvSpPr>
        <p:spPr>
          <a:xfrm>
            <a:off x="685800" y="2240280"/>
            <a:ext cx="10241280" cy="932688"/>
          </a:xfrm>
          <a:prstGeom prst="roundRect">
            <a:avLst>
              <a:gd name="adj" fmla="val 2941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מה ההבדל בעיניכם בין אומץ לפזיזות? תנו דוגמה מהחיים, לא רק מספורט.</a:t>
            </a:r>
          </a:p>
        </p:txBody>
      </p:sp>
      <p:sp>
        <p:nvSpPr>
          <p:cNvPr id="17" name="Oval 16"/>
          <p:cNvSpPr/>
          <p:nvPr/>
        </p:nvSpPr>
        <p:spPr>
          <a:xfrm>
            <a:off x="11064240" y="2331720"/>
            <a:ext cx="749808" cy="749808"/>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1</a:t>
            </a:r>
          </a:p>
        </p:txBody>
      </p:sp>
      <p:sp>
        <p:nvSpPr>
          <p:cNvPr id="18" name="Rounded Rectangle 17"/>
          <p:cNvSpPr/>
          <p:nvPr/>
        </p:nvSpPr>
        <p:spPr>
          <a:xfrm>
            <a:off x="685800" y="3337560"/>
            <a:ext cx="10241280" cy="932688"/>
          </a:xfrm>
          <a:prstGeom prst="roundRect">
            <a:avLst>
              <a:gd name="adj" fmla="val 2941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למה לדעתכם סרטונים קצרים ברשת מציגים רק את הקפיצה המוצלחת ולא את אלפי שעות התרגול והנפילות? איך זה משפיע על מי שצופה?</a:t>
            </a:r>
          </a:p>
        </p:txBody>
      </p:sp>
      <p:sp>
        <p:nvSpPr>
          <p:cNvPr id="19" name="Oval 18"/>
          <p:cNvSpPr/>
          <p:nvPr/>
        </p:nvSpPr>
        <p:spPr>
          <a:xfrm>
            <a:off x="11064240" y="3429000"/>
            <a:ext cx="749808" cy="749808"/>
          </a:xfrm>
          <a:prstGeom prst="ellipse">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2</a:t>
            </a:r>
          </a:p>
        </p:txBody>
      </p:sp>
      <p:sp>
        <p:nvSpPr>
          <p:cNvPr id="20" name="Rounded Rectangle 19"/>
          <p:cNvSpPr/>
          <p:nvPr/>
        </p:nvSpPr>
        <p:spPr>
          <a:xfrm>
            <a:off x="685800" y="4434840"/>
            <a:ext cx="10241280" cy="932688"/>
          </a:xfrm>
          <a:prstGeom prst="roundRect">
            <a:avLst>
              <a:gd name="adj" fmla="val 29411"/>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ניב אמר: 'זה פשוט שבוע שלישי'. מה אפשר ללמוד מזה על התמדה אחרי כישלון ראשון? מה עוזר לכם לא לוותר?</a:t>
            </a:r>
          </a:p>
        </p:txBody>
      </p:sp>
      <p:sp>
        <p:nvSpPr>
          <p:cNvPr id="21" name="Oval 20"/>
          <p:cNvSpPr/>
          <p:nvPr/>
        </p:nvSpPr>
        <p:spPr>
          <a:xfrm>
            <a:off x="11064240" y="4526279"/>
            <a:ext cx="749808" cy="749808"/>
          </a:xfrm>
          <a:prstGeom prst="ellipse">
            <a:avLst/>
          </a:prstGeom>
          <a:solidFill>
            <a:srgbClr val="E985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3</a:t>
            </a:r>
          </a:p>
        </p:txBody>
      </p:sp>
      <p:sp>
        <p:nvSpPr>
          <p:cNvPr id="22" name="Rounded Rectangle 21"/>
          <p:cNvSpPr/>
          <p:nvPr/>
        </p:nvSpPr>
        <p:spPr>
          <a:xfrm>
            <a:off x="685800" y="5623560"/>
            <a:ext cx="11109960" cy="566928"/>
          </a:xfrm>
          <a:prstGeom prst="roundRect">
            <a:avLst>
              <a:gd name="adj" fmla="val 48387"/>
            </a:avLst>
          </a:prstGeom>
          <a:solidFill>
            <a:srgbClr val="FFFF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מקשיבים עד הסוף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מדברים בגוף ראשון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מותר לא לשתף</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ספורט אתגרי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כלי חוסן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עש״ן ד״ק – חמישה צעדים לחזור לאיזון</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12</a:t>
            </a:r>
          </a:p>
        </p:txBody>
      </p:sp>
      <p:sp>
        <p:nvSpPr>
          <p:cNvPr id="16" name="Rounded Rectangle 15"/>
          <p:cNvSpPr/>
          <p:nvPr/>
        </p:nvSpPr>
        <p:spPr>
          <a:xfrm>
            <a:off x="9683496" y="2286000"/>
            <a:ext cx="2112264" cy="1600200"/>
          </a:xfrm>
          <a:prstGeom prst="roundRect">
            <a:avLst>
              <a:gd name="adj" fmla="val 11428"/>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עצור</a:t>
            </a:r>
          </a:p>
        </p:txBody>
      </p:sp>
      <p:sp>
        <p:nvSpPr>
          <p:cNvPr id="17" name="Rounded Rectangle 16"/>
          <p:cNvSpPr/>
          <p:nvPr/>
        </p:nvSpPr>
        <p:spPr>
          <a:xfrm>
            <a:off x="7434072" y="2286000"/>
            <a:ext cx="2112264" cy="1600200"/>
          </a:xfrm>
          <a:prstGeom prst="roundRect">
            <a:avLst>
              <a:gd name="adj" fmla="val 11428"/>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שרירים</a:t>
            </a:r>
          </a:p>
        </p:txBody>
      </p:sp>
      <p:sp>
        <p:nvSpPr>
          <p:cNvPr id="18" name="Rounded Rectangle 17"/>
          <p:cNvSpPr/>
          <p:nvPr/>
        </p:nvSpPr>
        <p:spPr>
          <a:xfrm>
            <a:off x="5184648" y="2286000"/>
            <a:ext cx="2112264" cy="1600200"/>
          </a:xfrm>
          <a:prstGeom prst="roundRect">
            <a:avLst>
              <a:gd name="adj" fmla="val 11428"/>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נשימה</a:t>
            </a:r>
          </a:p>
        </p:txBody>
      </p:sp>
      <p:sp>
        <p:nvSpPr>
          <p:cNvPr id="19" name="Rounded Rectangle 18"/>
          <p:cNvSpPr/>
          <p:nvPr/>
        </p:nvSpPr>
        <p:spPr>
          <a:xfrm>
            <a:off x="2935224" y="2286000"/>
            <a:ext cx="2112264" cy="1600200"/>
          </a:xfrm>
          <a:prstGeom prst="roundRect">
            <a:avLst>
              <a:gd name="adj" fmla="val 11428"/>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דיבור עצמי</a:t>
            </a:r>
          </a:p>
        </p:txBody>
      </p:sp>
      <p:sp>
        <p:nvSpPr>
          <p:cNvPr id="20" name="Rounded Rectangle 19"/>
          <p:cNvSpPr/>
          <p:nvPr/>
        </p:nvSpPr>
        <p:spPr>
          <a:xfrm>
            <a:off x="685799" y="2286000"/>
            <a:ext cx="2112264" cy="1600200"/>
          </a:xfrm>
          <a:prstGeom prst="roundRect">
            <a:avLst>
              <a:gd name="adj" fmla="val 11428"/>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קדימה</a:t>
            </a:r>
          </a:p>
        </p:txBody>
      </p:sp>
      <p:sp>
        <p:nvSpPr>
          <p:cNvPr id="21" name="Rounded Rectangle 20"/>
          <p:cNvSpPr/>
          <p:nvPr/>
        </p:nvSpPr>
        <p:spPr>
          <a:xfrm>
            <a:off x="685800" y="4114800"/>
            <a:ext cx="11109960" cy="2103120"/>
          </a:xfrm>
          <a:prstGeom prst="roundRect">
            <a:avLst>
              <a:gd name="adj" fmla="val 8695"/>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משימה</a:t>
            </a:r>
          </a:p>
          <a:p>
            <a:pPr rtl="1" algn="r">
              <a:spcAft>
                <a:spcPts val="600"/>
              </a:spcAft>
            </a:pPr>
            <a:r>
              <a:rPr sz="2000" b="0" lang="he-IL">
                <a:solidFill>
                  <a:srgbClr val="2B2540"/>
                </a:solidFill>
                <a:latin typeface="Arial"/>
                <a:ea typeface="Arial"/>
                <a:cs typeface="Arial"/>
                <a:sym typeface="Arial"/>
              </a:rPr>
              <a:t>נפילה ראשונה מהקרש והפחד עולה? עש״ן ד״ק: עוצרים ואומרים "עצור!", מכווצים ומשחררים שרירים, נשימה איטית לבטן, דיבור עצמי – "לומדים ליפול נכון, צעד אחרי צעד", וקדימה – תרגיל קטן אחד עם קסדה ומדריך/ה. אומץ עם ראש – ולא מחקים פעלולים מהרשת.</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ספורט אתגרי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לחט״ע · בסגנון בגרות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מטרה, מבנה וקישוריות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13</a:t>
            </a:r>
          </a:p>
        </p:txBody>
      </p:sp>
      <p:sp>
        <p:nvSpPr>
          <p:cNvPr id="16" name="Rounded Rectangle 15"/>
          <p:cNvSpPr/>
          <p:nvPr/>
        </p:nvSpPr>
        <p:spPr>
          <a:xfrm>
            <a:off x="685800" y="2194560"/>
            <a:ext cx="11109960" cy="1051560"/>
          </a:xfrm>
          <a:prstGeom prst="roundRect">
            <a:avLst>
              <a:gd name="adj" fmla="val 1739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6A3FC9"/>
                </a:solidFill>
                <a:latin typeface="Arial"/>
                <a:ea typeface="Arial"/>
                <a:cs typeface="Arial"/>
                <a:sym typeface="Arial"/>
              </a:rPr>
              <a:t>מתוך הטקסט הטיעוני (חט״ע): </a:t>
            </a:r>
            <a:r>
              <a:rPr sz="1500" b="0" lang="he-IL">
                <a:solidFill>
                  <a:srgbClr val="2B2540"/>
                </a:solidFill>
                <a:latin typeface="Arial"/>
                <a:ea typeface="Arial"/>
                <a:cs typeface="Arial"/>
                <a:sym typeface="Arial"/>
              </a:rPr>
              <a:t>„הסיבה המוצהרת הייתה ברורה וישירה: מארגני המשחקים הסבירו שהם רוצים לקחת את הספורט אל הנוער, משום שאי אפשר עוד לחכות שהנוער יבוא אליו מעצמו.“</a:t>
            </a:r>
          </a:p>
        </p:txBody>
      </p:sp>
      <p:sp>
        <p:nvSpPr>
          <p:cNvPr id="17" name="Rounded Rectangle 16"/>
          <p:cNvSpPr/>
          <p:nvPr/>
        </p:nvSpPr>
        <p:spPr>
          <a:xfrm>
            <a:off x="685800" y="3383280"/>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1. מהי מטרתו העיקרית של המאמר?</a:t>
            </a:r>
          </a:p>
          <a:p>
            <a:pPr rtl="1" algn="r">
              <a:spcAft>
                <a:spcPts val="200"/>
              </a:spcAft>
            </a:pPr>
            <a:r>
              <a:rPr sz="1400" b="0" lang="he-IL">
                <a:solidFill>
                  <a:srgbClr val="6B6880"/>
                </a:solidFill>
                <a:latin typeface="Arial"/>
                <a:ea typeface="Arial"/>
                <a:cs typeface="Arial"/>
                <a:sym typeface="Arial"/>
              </a:rPr>
              <a:t>א. לדווח על תוצאות התחרויות בטוקיו   ב. לשכנע שכניסת הספורט האתגרי לאולימפיאדה נכונה, בתנאי שהקהילה תשמור על רוחו   ג. להוכיח שאין מקום לספורט אתגרי באולימפיאדה</a:t>
            </a:r>
          </a:p>
        </p:txBody>
      </p:sp>
      <p:sp>
        <p:nvSpPr>
          <p:cNvPr id="18" name="Rounded Rectangle 17"/>
          <p:cNvSpPr/>
          <p:nvPr/>
        </p:nvSpPr>
        <p:spPr>
          <a:xfrm>
            <a:off x="685800" y="4407408"/>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2. מה תפקידה של הפסקה החמישית במבנה הטיעון?</a:t>
            </a:r>
          </a:p>
          <a:p>
            <a:pPr rtl="1" algn="r">
              <a:spcAft>
                <a:spcPts val="200"/>
              </a:spcAft>
            </a:pPr>
            <a:r>
              <a:rPr sz="1400" b="0" lang="he-IL">
                <a:solidFill>
                  <a:srgbClr val="6B6880"/>
                </a:solidFill>
                <a:latin typeface="Arial"/>
                <a:ea typeface="Arial"/>
                <a:cs typeface="Arial"/>
                <a:sym typeface="Arial"/>
              </a:rPr>
              <a:t>א. מציגה טענת נגד לעמדת הכותב/ת   ב. מביאה ראיה מספרית התומכת בטענה   ג. מסכמת את המאמר ומציגה מסקנה</a:t>
            </a:r>
          </a:p>
        </p:txBody>
      </p:sp>
      <p:sp>
        <p:nvSpPr>
          <p:cNvPr id="19" name="Rounded Rectangle 18"/>
          <p:cNvSpPr/>
          <p:nvPr/>
        </p:nvSpPr>
        <p:spPr>
          <a:xfrm>
            <a:off x="685800" y="5468112"/>
            <a:ext cx="11109960" cy="777240"/>
          </a:xfrm>
          <a:prstGeom prst="roundRect">
            <a:avLst>
              <a:gd name="adj" fmla="val 23529"/>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3D7BD9"/>
                </a:solidFill>
                <a:latin typeface="Segoe UI Emoji"/>
                <a:ea typeface="Segoe UI Emoji"/>
                <a:cs typeface="Segoe UI Emoji"/>
                <a:sym typeface="Segoe UI Emoji"/>
              </a:rPr>
              <a:t>✍️</a:t>
            </a:r>
            <a:r>
              <a:rPr sz="1500" b="1" lang="he-IL">
                <a:solidFill>
                  <a:srgbClr val="3D7BD9"/>
                </a:solidFill>
                <a:latin typeface="Arial"/>
                <a:ea typeface="Arial"/>
                <a:cs typeface="Arial"/>
                <a:sym typeface="Arial"/>
              </a:rPr>
              <a:t> שאלה פתוחה: </a:t>
            </a:r>
            <a:r>
              <a:rPr sz="1500" b="0" lang="he-IL">
                <a:solidFill>
                  <a:srgbClr val="2B2540"/>
                </a:solidFill>
                <a:latin typeface="Arial"/>
                <a:ea typeface="Arial"/>
                <a:cs typeface="Arial"/>
                <a:sym typeface="Arial"/>
              </a:rPr>
              <a:t>המאמר נפתח בשאלה ומסתיים בשאלה. הסבירו את תפקידה של כל אחת מהשאלות ואת הקשר ביניהן במבנה הטיעון.</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ספורט אתגרי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התאמות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לעולים ולחנ״מ</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14</a:t>
            </a:r>
          </a:p>
        </p:txBody>
      </p:sp>
      <p:sp>
        <p:nvSpPr>
          <p:cNvPr id="16" name="Rounded Rectangle 15"/>
          <p:cNvSpPr/>
          <p:nvPr/>
        </p:nvSpPr>
        <p:spPr>
          <a:xfrm>
            <a:off x="6355080" y="2194560"/>
            <a:ext cx="5440680" cy="4023360"/>
          </a:xfrm>
          <a:prstGeom prst="roundRect">
            <a:avLst>
              <a:gd name="adj" fmla="val 4545"/>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3BAF7E"/>
                </a:solidFill>
                <a:latin typeface="Segoe UI Emoji"/>
                <a:ea typeface="Segoe UI Emoji"/>
                <a:cs typeface="Segoe UI Emoji"/>
                <a:sym typeface="Segoe UI Emoji"/>
              </a:rPr>
              <a:t>🟢</a:t>
            </a:r>
            <a:r>
              <a:rPr sz="2000" b="1" lang="he-IL">
                <a:solidFill>
                  <a:srgbClr val="3BAF7E"/>
                </a:solidFill>
                <a:latin typeface="Arial"/>
                <a:ea typeface="Arial"/>
                <a:cs typeface="Arial"/>
                <a:sym typeface="Arial"/>
              </a:rPr>
              <a:t> עולים – עברית בניקוד</a:t>
            </a:r>
          </a:p>
          <a:p>
            <a:pPr rtl="1" algn="r">
              <a:spcAft>
                <a:spcPts val="500"/>
              </a:spcAft>
            </a:pPr>
            <a:r>
              <a:rPr sz="1800" b="1" lang="he-IL">
                <a:solidFill>
                  <a:srgbClr val="2B2540"/>
                </a:solidFill>
                <a:latin typeface="Arial"/>
                <a:ea typeface="Arial"/>
                <a:cs typeface="Arial"/>
                <a:sym typeface="Arial"/>
              </a:rPr>
              <a:t>אַתֶּם נוֹפְלִים לִפְעָמִים? מָה אַתֶּם עוֹשִׂים כְּשֶׁאַתֶּם נוֹפְלִים?</a:t>
            </a:r>
          </a:p>
          <a:p>
            <a:pPr rtl="1" algn="r">
              <a:spcAft>
                <a:spcPts val="500"/>
              </a:spcAft>
            </a:pPr>
            <a:r>
              <a:rPr sz="1700" b="1" lang="he-IL">
                <a:solidFill>
                  <a:srgbClr val="6A3FC9"/>
                </a:solidFill>
                <a:latin typeface="Arial"/>
                <a:ea typeface="Arial"/>
                <a:cs typeface="Arial"/>
                <a:sym typeface="Arial"/>
              </a:rPr>
              <a:t>מִתְאַמְּנִים </a:t>
            </a:r>
            <a:r>
              <a:rPr sz="1500" b="0" lang="he-IL">
                <a:solidFill>
                  <a:srgbClr val="6B6880"/>
                </a:solidFill>
                <a:latin typeface="Arial"/>
                <a:ea typeface="Arial"/>
                <a:cs typeface="Arial"/>
                <a:sym typeface="Arial"/>
              </a:rPr>
              <a:t>– practice, train</a:t>
            </a:r>
          </a:p>
          <a:p>
            <a:pPr rtl="1" algn="r">
              <a:spcAft>
                <a:spcPts val="500"/>
              </a:spcAft>
            </a:pPr>
            <a:r>
              <a:rPr sz="1700" b="1" lang="he-IL">
                <a:solidFill>
                  <a:srgbClr val="6A3FC9"/>
                </a:solidFill>
                <a:latin typeface="Arial"/>
                <a:ea typeface="Arial"/>
                <a:cs typeface="Arial"/>
                <a:sym typeface="Arial"/>
              </a:rPr>
              <a:t>מִתְכּוֹפְפִים נָמוּךְ </a:t>
            </a:r>
            <a:r>
              <a:rPr sz="1500" b="0" lang="he-IL">
                <a:solidFill>
                  <a:srgbClr val="6B6880"/>
                </a:solidFill>
                <a:latin typeface="Arial"/>
                <a:ea typeface="Arial"/>
                <a:cs typeface="Arial"/>
                <a:sym typeface="Arial"/>
              </a:rPr>
              <a:t>– bend down low</a:t>
            </a:r>
          </a:p>
          <a:p>
            <a:pPr rtl="1" algn="r">
              <a:spcAft>
                <a:spcPts val="500"/>
              </a:spcAft>
            </a:pPr>
            <a:r>
              <a:rPr sz="1700" b="1" lang="he-IL">
                <a:solidFill>
                  <a:srgbClr val="6A3FC9"/>
                </a:solidFill>
                <a:latin typeface="Arial"/>
                <a:ea typeface="Arial"/>
                <a:cs typeface="Arial"/>
                <a:sym typeface="Arial"/>
              </a:rPr>
              <a:t>מְרַפִּים אֶת הַגּוּף </a:t>
            </a:r>
            <a:r>
              <a:rPr sz="1500" b="0" lang="he-IL">
                <a:solidFill>
                  <a:srgbClr val="6B6880"/>
                </a:solidFill>
                <a:latin typeface="Arial"/>
                <a:ea typeface="Arial"/>
                <a:cs typeface="Arial"/>
                <a:sym typeface="Arial"/>
              </a:rPr>
              <a:t>– relax the body</a:t>
            </a:r>
          </a:p>
          <a:p>
            <a:pPr rtl="1" algn="r">
              <a:spcAft>
                <a:spcPts val="500"/>
              </a:spcAft>
            </a:pPr>
            <a:r>
              <a:rPr sz="1700" b="1" lang="he-IL">
                <a:solidFill>
                  <a:srgbClr val="6A3FC9"/>
                </a:solidFill>
                <a:latin typeface="Arial"/>
                <a:ea typeface="Arial"/>
                <a:cs typeface="Arial"/>
                <a:sym typeface="Arial"/>
              </a:rPr>
              <a:t>מִתְגַּלְגְּלִים </a:t>
            </a:r>
            <a:r>
              <a:rPr sz="1500" b="0" lang="he-IL">
                <a:solidFill>
                  <a:srgbClr val="6B6880"/>
                </a:solidFill>
                <a:latin typeface="Arial"/>
                <a:ea typeface="Arial"/>
                <a:cs typeface="Arial"/>
                <a:sym typeface="Arial"/>
              </a:rPr>
              <a:t>– roll</a:t>
            </a:r>
          </a:p>
          <a:p>
            <a:pPr rtl="1" algn="r">
              <a:spcAft>
                <a:spcPts val="500"/>
              </a:spcAft>
            </a:pPr>
            <a:r>
              <a:rPr sz="1400" b="0" lang="he-IL">
                <a:solidFill>
                  <a:srgbClr val="3BAF7E"/>
                </a:solidFill>
                <a:latin typeface="Segoe UI Emoji"/>
                <a:ea typeface="Segoe UI Emoji"/>
                <a:cs typeface="Segoe UI Emoji"/>
                <a:sym typeface="Segoe UI Emoji"/>
              </a:rPr>
              <a:t>💡</a:t>
            </a:r>
            <a:r>
              <a:rPr sz="1400" b="0" lang="he-IL">
                <a:solidFill>
                  <a:srgbClr val="3BAF7E"/>
                </a:solidFill>
                <a:latin typeface="Arial"/>
                <a:ea typeface="Arial"/>
                <a:cs typeface="Arial"/>
                <a:sym typeface="Arial"/>
              </a:rPr>
              <a:t> מחסן מילים + משפטי פתיחה בחוברת</a:t>
            </a:r>
          </a:p>
        </p:txBody>
      </p:sp>
      <p:sp>
        <p:nvSpPr>
          <p:cNvPr id="17" name="Rounded Rectangle 16"/>
          <p:cNvSpPr/>
          <p:nvPr/>
        </p:nvSpPr>
        <p:spPr>
          <a:xfrm>
            <a:off x="685800" y="2194560"/>
            <a:ext cx="5440680" cy="4023360"/>
          </a:xfrm>
          <a:prstGeom prst="roundRect">
            <a:avLst>
              <a:gd name="adj" fmla="val 4545"/>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E9853C"/>
                </a:solidFill>
                <a:latin typeface="Segoe UI Emoji"/>
                <a:ea typeface="Segoe UI Emoji"/>
                <a:cs typeface="Segoe UI Emoji"/>
                <a:sym typeface="Segoe UI Emoji"/>
              </a:rPr>
              <a:t>🧩</a:t>
            </a:r>
            <a:r>
              <a:rPr sz="2000" b="1" lang="he-IL">
                <a:solidFill>
                  <a:srgbClr val="E9853C"/>
                </a:solidFill>
                <a:latin typeface="Arial"/>
                <a:ea typeface="Arial"/>
                <a:cs typeface="Arial"/>
                <a:sym typeface="Arial"/>
              </a:rPr>
              <a:t> חנ״מ – תמונות וכפתורים גדולים</a:t>
            </a:r>
          </a:p>
          <a:p>
            <a:pPr rtl="1" algn="r">
              <a:spcAft>
                <a:spcPts val="5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רכבתם פעם על אופניים או על קורקינט? מה שמתם על הראש?</a:t>
            </a:r>
          </a:p>
          <a:p>
            <a:pPr rtl="1" algn="r">
              <a:spcAft>
                <a:spcPts val="500"/>
              </a:spcAft>
            </a:pPr>
            <a:r>
              <a:rPr sz="1800" b="0" lang="he-IL">
                <a:solidFill>
                  <a:srgbClr val="2B2540"/>
                </a:solidFill>
                <a:latin typeface="Arial"/>
                <a:ea typeface="Arial"/>
                <a:cs typeface="Arial"/>
                <a:sym typeface="Arial"/>
              </a:rPr>
              <a:t>מה שמים על הראש?</a:t>
            </a:r>
          </a:p>
        </p:txBody>
      </p:sp>
      <p:sp>
        <p:nvSpPr>
          <p:cNvPr id="18" name="Rounded Rectangle 17"/>
          <p:cNvSpPr/>
          <p:nvPr/>
        </p:nvSpPr>
        <p:spPr>
          <a:xfrm>
            <a:off x="438912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קסדה</a:t>
            </a:r>
          </a:p>
        </p:txBody>
      </p:sp>
      <p:sp>
        <p:nvSpPr>
          <p:cNvPr id="19" name="Rounded Rectangle 18"/>
          <p:cNvSpPr/>
          <p:nvPr/>
        </p:nvSpPr>
        <p:spPr>
          <a:xfrm>
            <a:off x="265176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כובע</a:t>
            </a:r>
          </a:p>
        </p:txBody>
      </p:sp>
      <p:sp>
        <p:nvSpPr>
          <p:cNvPr id="20" name="Rounded Rectangle 19"/>
          <p:cNvSpPr/>
          <p:nvPr/>
        </p:nvSpPr>
        <p:spPr>
          <a:xfrm>
            <a:off x="91440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אוזניות</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ספורט אתגרי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כרטיס יציאה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שיוצאים...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15</a:t>
            </a:r>
          </a:p>
        </p:txBody>
      </p:sp>
      <p:sp>
        <p:nvSpPr>
          <p:cNvPr id="16" name="Rounded Rectangle 15"/>
          <p:cNvSpPr/>
          <p:nvPr/>
        </p:nvSpPr>
        <p:spPr>
          <a:xfrm>
            <a:off x="1463040" y="2194560"/>
            <a:ext cx="9601200" cy="4023360"/>
          </a:xfrm>
          <a:prstGeom prst="roundRect">
            <a:avLst>
              <a:gd name="adj" fmla="val 6818"/>
            </a:avLst>
          </a:prstGeom>
          <a:solidFill>
            <a:srgbClr val="FFFFFF"/>
          </a:solidFill>
          <a:ln w="31750">
            <a:solidFill>
              <a:srgbClr val="9B7BEA"/>
            </a:solidFill>
            <a:prstDash val="lgDash"/>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כרטיס יציאה · ספורט אתגרי</a:t>
            </a:r>
          </a:p>
        </p:txBody>
      </p:sp>
      <p:sp>
        <p:nvSpPr>
          <p:cNvPr id="17" name="TextBox 16"/>
          <p:cNvSpPr txBox="1"/>
          <p:nvPr/>
        </p:nvSpPr>
        <p:spPr>
          <a:xfrm>
            <a:off x="1828800" y="283464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1</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השלימו: 'אומץ עם ראש בעיניי הוא...'</a:t>
            </a:r>
          </a:p>
        </p:txBody>
      </p:sp>
      <p:sp>
        <p:nvSpPr>
          <p:cNvPr id="18" name="Rectangle 17"/>
          <p:cNvSpPr/>
          <p:nvPr/>
        </p:nvSpPr>
        <p:spPr>
          <a:xfrm>
            <a:off x="2011680" y="352044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28800" y="388620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2</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כתבו את שלושת צעדי הנפילה הנכונה, והסבירו במשפט אחד למה לא נופלים על הידיים.</a:t>
            </a:r>
          </a:p>
        </p:txBody>
      </p:sp>
      <p:sp>
        <p:nvSpPr>
          <p:cNvPr id="20" name="Rectangle 19"/>
          <p:cNvSpPr/>
          <p:nvPr/>
        </p:nvSpPr>
        <p:spPr>
          <a:xfrm>
            <a:off x="2011680" y="457200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493776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3</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שלב אחד מעש״ן ד״ק שהייתי משתמש/ת בו אחרי כישלון ראשון: ____, כי ____.</a:t>
            </a:r>
          </a:p>
        </p:txBody>
      </p:sp>
      <p:sp>
        <p:nvSpPr>
          <p:cNvPr id="22" name="Rectangle 21"/>
          <p:cNvSpPr/>
          <p:nvPr/>
        </p:nvSpPr>
        <p:spPr>
          <a:xfrm>
            <a:off x="2011680" y="562356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ספורט אתגרי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תודה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נתראה בצלילה הבאה!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16</a:t>
            </a:r>
          </a:p>
        </p:txBody>
      </p:sp>
      <p:pic>
        <p:nvPicPr>
          <p:cNvPr id="16" name="Picture 15" descr="logo.png"/>
          <p:cNvPicPr>
            <a:picLocks noChangeAspect="1"/>
          </p:cNvPicPr>
          <p:nvPr/>
        </p:nvPicPr>
        <p:blipFill>
          <a:blip r:embed="rId2"/>
          <a:stretch>
            <a:fillRect/>
          </a:stretch>
        </p:blipFill>
        <p:spPr>
          <a:xfrm>
            <a:off x="5181447" y="2331720"/>
            <a:ext cx="1828800" cy="1828800"/>
          </a:xfrm>
          <a:prstGeom prst="rect">
            <a:avLst/>
          </a:prstGeom>
        </p:spPr>
      </p:pic>
      <p:sp>
        <p:nvSpPr>
          <p:cNvPr id="17" name="TextBox 16"/>
          <p:cNvSpPr txBox="1"/>
          <p:nvPr/>
        </p:nvSpPr>
        <p:spPr>
          <a:xfrm>
            <a:off x="1371600" y="4297680"/>
            <a:ext cx="9418320" cy="548640"/>
          </a:xfrm>
          <a:prstGeom prst="rect">
            <a:avLst/>
          </a:prstGeom>
          <a:noFill/>
        </p:spPr>
        <p:txBody>
          <a:bodyPr wrap="square" lIns="45720" rIns="45720" tIns="32003" bIns="32003" anchor="t">
            <a:spAutoFit/>
          </a:bodyPr>
          <a:lstStyle/>
          <a:p>
            <a:pPr rtl="1" algn="ctr">
              <a:spcAft>
                <a:spcPts val="400"/>
              </a:spcAft>
            </a:pPr>
            <a:r>
              <a:rPr sz="2600" b="1" lang="he-IL">
                <a:solidFill>
                  <a:srgbClr val="6A3FC9"/>
                </a:solidFill>
                <a:latin typeface="Arial"/>
                <a:ea typeface="Arial"/>
                <a:cs typeface="Arial"/>
                <a:sym typeface="Arial"/>
              </a:rPr>
              <a:t>יצרה: רוית ראש בן ישי</a:t>
            </a:r>
          </a:p>
        </p:txBody>
      </p:sp>
      <p:sp>
        <p:nvSpPr>
          <p:cNvPr id="18" name="TextBox 17"/>
          <p:cNvSpPr txBox="1"/>
          <p:nvPr/>
        </p:nvSpPr>
        <p:spPr>
          <a:xfrm>
            <a:off x="1371600" y="48920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לצלול פנימה · 35 נושאים מעולם הנוער</a:t>
            </a:r>
          </a:p>
        </p:txBody>
      </p:sp>
      <p:sp>
        <p:nvSpPr>
          <p:cNvPr id="19" name="TextBox 18"/>
          <p:cNvSpPr txBox="1"/>
          <p:nvPr/>
        </p:nvSpPr>
        <p:spPr>
          <a:xfrm>
            <a:off x="1371600" y="53492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האתר והחוברות: </a:t>
            </a:r>
            <a:r>
              <a:rPr sz="1600" b="1" lang="he-IL">
                <a:solidFill>
                  <a:srgbClr val="3D7BD9"/>
                </a:solidFill>
                <a:latin typeface="Arial"/>
                <a:ea typeface="Arial"/>
                <a:cs typeface="Arial"/>
                <a:sym typeface="Arial"/>
                <a:hlinkClick r:id="rId3"/>
              </a:rPr>
              <a:t>noar-beomek.sites.tab.bot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ספורט אתגרי – מצגת מלווה</dc:title>
  <dc:subject/>
  <dc:creator>רוית ראש בן ישי</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