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מהם סרטוני לימוד קצרים ברשת, לפי הטקסט? ← סרטונים של תלמידים ותלמידות שמתארגנים ללמוד, ברשת סרטונים קצרים | מה מראים בשידורי הלימוד החיים? ← אדם שפשוט לומד מול המצלמה</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המילה 'מפוזרת' (למידה מפוזרת) שייכת לשורש פ־ז־ר. איזו מילה נוספת שייכת לאותו שורש? ← פיזור. המשפט בטקסט: "אבל כמות הצפיות אינה הוכחה…".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בשנת 2022 דווח שהסרטונים עם התג של התופעה צברו יותר מ־3.9 מיליארד צפיות. | ❌ לא נכון – לפי הסקירה, סימון במרקר הוא טכניקה ביעילות גבוהה. | ✅ נכון – הסקירה משנת 2013 בחנה עשר טכניקות למידה נפוצות. | ❌ לא נכון – למידה משולבת קיבלה את הדירוג הגבוה ביותר בסקירה.</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כרטיסיות שאלה־תשובה שבודקים לבד ← 🟢 יעילות גבוהה | חלוקת החזרות על פני שבוע ← 🟢 יעילות גבוהה | להסביר לעצמי למה התשובה נכונה ← 🟡 יעילות בינונית | ערבוב של סוגי תרגילים שונים ← 🟡 יעילות בינונית | סימון כל משפט שני במרקר צהוב ← 🔴 יעילות נמוכה (כשמשתמשים בה לבד) | קריאת הפרק שוב ושוב בלילה שלפני ← 🔴 יעילות נמוכה (כשמשתמשים בה לבד)</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"הטלפון ליד הספר: עוזר או מלכודת?" ושאלות בסגנון בגרות על מטרה, מבנה וקישוריות. תשובות: מהי מטרתו העיקרית של המאמר? ← לשכנע שהסרטונים מועילים כשהלומדים שולטים בשימוש בהם, ולהציע דרכים לכך | מה תפקידה של הפסקה השישית במבנה הטיעון? ← היא מציגה טענת נגד, מפריכה אותה ומציעה חלופה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lemida-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שיטות למידה וסרטוני לימוד ברשת</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מה באמת עובד בלמידה, המרקרים של ליהי, המדע של לזכור – מבחנון קטן מנצח קריאה חוזרת, והטלפון ליד הספר: עוזר או מלכודת?</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הרימו יד: מי מכיר/ה את התחושה 'קראתי הכול, ובמבחן הכול נעלם'? ואם הייתם צריכים לבחור בין מרקר צבעוני לבין מבחנון קטן שאתם עושים לעצמכם, מה לדעתכם עוזר יותר לזכור? ולמה?</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להבחין בין טיפ למידה שנראה טוב ברשת לבין טכניקה שנבדקה במחקר: בחינה עצמית ולמידה מפוזרת, לעומת קריאה חוזרת וסימון במרקר.</a:t>
            </a:r>
          </a:p>
          <a:p>
            <a:pPr rtl="1" algn="r">
              <a:spcAft>
                <a:spcPts val="600"/>
              </a:spcAft>
            </a:pPr>
            <a:r>
              <a:rPr sz="1500" b="0" lang="he-IL">
                <a:solidFill>
                  <a:srgbClr val="2B2540"/>
                </a:solidFill>
                <a:latin typeface="Arial"/>
                <a:ea typeface="Arial"/>
                <a:cs typeface="Arial"/>
                <a:sym typeface="Arial"/>
              </a:rPr>
              <a:t>• לאתר מידע, להסיק מסקנות ולזהות מבנה בטקסטים מסוגות שונות: סיפור, טקסט מידעי עם טבלה וטקסט טיעוני.</a:t>
            </a:r>
          </a:p>
          <a:p>
            <a:pPr rtl="1" algn="r">
              <a:spcAft>
                <a:spcPts val="600"/>
              </a:spcAft>
            </a:pPr>
            <a:r>
              <a:rPr sz="1500" b="0" lang="he-IL">
                <a:solidFill>
                  <a:srgbClr val="2B2540"/>
                </a:solidFill>
                <a:latin typeface="Arial"/>
                <a:ea typeface="Arial"/>
                <a:cs typeface="Arial"/>
                <a:sym typeface="Arial"/>
              </a:rPr>
              <a:t>• לנסח עמדה מנומקת על למידה דרך הרשת, לבנות הרגלי מסך ולמידה בריאים ולהכיר דרכי התמודדות עם לחץ לפני מבחן.</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דחיינות</a:t>
            </a:r>
          </a:p>
          <a:p>
            <a:pPr rtl="1" algn="ctr">
              <a:spcAft>
                <a:spcPts val="600"/>
              </a:spcAft>
            </a:pPr>
            <a:r>
              <a:rPr sz="1700" b="0" lang="he-IL">
                <a:solidFill>
                  <a:srgbClr val="2B2540"/>
                </a:solidFill>
                <a:latin typeface="Arial"/>
                <a:ea typeface="Arial"/>
                <a:cs typeface="Arial"/>
                <a:sym typeface="Arial"/>
              </a:rPr>
              <a:t>הרגל לדחות משימות ל'אחר כך'</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הסחה</a:t>
            </a:r>
          </a:p>
          <a:p>
            <a:pPr rtl="1" algn="ctr">
              <a:spcAft>
                <a:spcPts val="600"/>
              </a:spcAft>
            </a:pPr>
            <a:r>
              <a:rPr sz="1700" b="0" lang="he-IL">
                <a:solidFill>
                  <a:srgbClr val="2B2540"/>
                </a:solidFill>
                <a:latin typeface="Arial"/>
                <a:ea typeface="Arial"/>
                <a:cs typeface="Arial"/>
                <a:sym typeface="Arial"/>
              </a:rPr>
              <a:t>משהו שמושך את תשומת הלב ממה שעושים</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סקירה</a:t>
            </a:r>
          </a:p>
          <a:p>
            <a:pPr rtl="1" algn="ctr">
              <a:spcAft>
                <a:spcPts val="600"/>
              </a:spcAft>
            </a:pPr>
            <a:r>
              <a:rPr sz="1700" b="0" lang="he-IL">
                <a:solidFill>
                  <a:srgbClr val="2B2540"/>
                </a:solidFill>
                <a:latin typeface="Arial"/>
                <a:ea typeface="Arial"/>
                <a:cs typeface="Arial"/>
                <a:sym typeface="Arial"/>
              </a:rPr>
              <a:t>מחקר שאוסף ובודק מחקרים רבים על אותו נושא</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דירוג</a:t>
            </a:r>
          </a:p>
          <a:p>
            <a:pPr rtl="1" algn="ctr">
              <a:spcAft>
                <a:spcPts val="600"/>
              </a:spcAft>
            </a:pPr>
            <a:r>
              <a:rPr sz="1700" b="0" lang="he-IL">
                <a:solidFill>
                  <a:srgbClr val="2B2540"/>
                </a:solidFill>
                <a:latin typeface="Arial"/>
                <a:ea typeface="Arial"/>
                <a:cs typeface="Arial"/>
                <a:sym typeface="Arial"/>
              </a:rPr>
              <a:t>מיון לפי רמה, למשל יעילות גבוהה, בינונית או נמוכה</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מבעל פה</a:t>
            </a:r>
          </a:p>
          <a:p>
            <a:pPr rtl="1" algn="ctr">
              <a:spcAft>
                <a:spcPts val="600"/>
              </a:spcAft>
            </a:pPr>
            <a:r>
              <a:rPr sz="1700" b="0" lang="he-IL">
                <a:solidFill>
                  <a:srgbClr val="2B2540"/>
                </a:solidFill>
                <a:latin typeface="Arial"/>
                <a:ea typeface="Arial"/>
                <a:cs typeface="Arial"/>
                <a:sym typeface="Arial"/>
              </a:rPr>
              <a:t>מהזיכרון, בלי להסתכל בספר או במחברת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סרטוני לימוד קצרים ברשת: מה זה בכלל, ומה באמת עובד?</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תופעה ברשת. גלילה ערבית ברשת סרטונים קצרים יכולה להוביל למקום מפתיע: מיליוני סרטונים של תלמידים ותלמידות שמתארגנים ללמוד. לתופעה אנחנו קוראים כאן סרטוני לימוד קצרים ברשת.</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האם גם לכם קל יותר ללמוד כשמישהו לומד לידכם, באמת או במסך? המשיכו לקרוא, ואחרי הטבלה בדקו: איזו שורה הכי קרובה לדרך שבה אתם לומדים? ספרו במשפט אחד מה המחקר אומר עליה.</a:t>
            </a:r>
          </a:p>
        </p:txBody>
      </p:sp>
      <p:pic>
        <p:nvPicPr>
          <p:cNvPr id="19" name="Picture 18" descr="lemida-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בחלק הזה נשחה על פני המים ונאתר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מהם סרטוני לימוד קצרים ברשת,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תוכנית טלוויזיה לתלמידים ולתלמידות</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סרטונים של תלמידים ותלמידות שמתארגנים ללמוד, ברשת סרטונים קצרים</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אפליקציית מבחנים רשמית</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מראים בשידורי הלימוד החיים?</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שיעור פרטי בתשלום</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תחרות ידע בין תלמידים</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אדם שפשוט לומד מול המצלמה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נקשר בין חלקי הטקסט ונבחן את המבנה והשפה.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המילה 'מפוזרת' (למידה מפוזרת) שייכת לשורש פ־ז־ר. איזו מילה נוספת שייכת לאותו שורש?</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פיזור</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פזמון</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פריסה</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שמזהיר שפופולריות של סרטון אינה ראיה לכך שהשיטה עובדת.</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הנושא ללמידה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שלושה ימים למבחן</a:t>
            </a:r>
          </a:p>
          <a:p>
            <a:pPr rtl="1" algn="r">
              <a:spcAft>
                <a:spcPts val="800"/>
              </a:spcAft>
            </a:pPr>
            <a:r>
              <a:rPr sz="1800" b="0" lang="he-IL">
                <a:solidFill>
                  <a:srgbClr val="2B2540"/>
                </a:solidFill>
                <a:latin typeface="Arial"/>
                <a:ea typeface="Arial"/>
                <a:cs typeface="Arial"/>
                <a:sym typeface="Arial"/>
              </a:rPr>
              <a:t>נועה, תלמידה בכיתה ח׳, ראתה סרטון פופולרי עם מיליוני צפיות שממליץ לסמן הכול בצבעים ולקרוא את החומר שוב ושוב. היא קוראת את הפרק בפעם הרביעית ומרגישה שהיא כבר יודעת הכול, אבל כשחברה שואלת אותה שאלה, היא לא מצליחה לענות.</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קרה לנועה לפי הטקסט? איך היא יכולה לבדוק את הטיפ בעזרת שלוש השאלות, ובמה כדאי לה להשתמש בשלושת הימים שנשארו?</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בחרו טכניקה מהטבלה שאתם משתמשים בה. כתבו פסקה מנומקת (5–6 שורות): האם המחקר תומך בטכניקה? איך תשלבו אותה בלמידה שלכם, או במה תחליפו אותה? סיימו ב'כלל אצבע' לכיתה: איך מחליטים אם טיפ למידה מהפיד שווה ניסיון?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בשנת 2022 דווח שהסרטונים עם התג של התופעה צברו יותר מ־3.9 מיליארד צפיות.</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לפי הסקירה, סימון במרקר הוא טכניקה ביעילות גבוהה.</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הסקירה משנת 2013 בחנה עשר טכניקות למידה נפוצות.</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למידה משולבת קיבלה את הדירוג הגבוה ביותר בסקירה.</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מיינו את הטכניקות לפי מה שמצאו המחקרים.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כרטיסיות שאלה־תשובה שבודקים לבד</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חלוקת החזרות על פני שבוע</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להסביר לעצמי למה התשובה נכונה</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ערבוב של סוגי תרגילים שונים</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סימון כל משפט שני במרקר צהוב</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קריאת הפרק שוב ושוב בלילה שלפני</a:t>
            </a:r>
          </a:p>
        </p:txBody>
      </p:sp>
      <p:sp>
        <p:nvSpPr>
          <p:cNvPr id="22" name="Rounded Rectangle 21"/>
          <p:cNvSpPr/>
          <p:nvPr/>
        </p:nvSpPr>
        <p:spPr>
          <a:xfrm>
            <a:off x="8244840" y="3666744"/>
            <a:ext cx="355092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יעילות גבוהה</a:t>
            </a:r>
          </a:p>
        </p:txBody>
      </p:sp>
      <p:sp>
        <p:nvSpPr>
          <p:cNvPr id="23" name="Rounded Rectangle 22"/>
          <p:cNvSpPr/>
          <p:nvPr/>
        </p:nvSpPr>
        <p:spPr>
          <a:xfrm>
            <a:off x="4465320" y="3666744"/>
            <a:ext cx="355092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יעילות בינונית</a:t>
            </a:r>
          </a:p>
        </p:txBody>
      </p:sp>
      <p:sp>
        <p:nvSpPr>
          <p:cNvPr id="24" name="Rounded Rectangle 23"/>
          <p:cNvSpPr/>
          <p:nvPr/>
        </p:nvSpPr>
        <p:spPr>
          <a:xfrm>
            <a:off x="685800" y="3666744"/>
            <a:ext cx="3550920" cy="2551175"/>
          </a:xfrm>
          <a:prstGeom prst="roundRect">
            <a:avLst>
              <a:gd name="adj" fmla="val 7168"/>
            </a:avLst>
          </a:prstGeom>
          <a:solidFill>
            <a:srgbClr val="E7F1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יעילות נמוכה (כשמשתמשים בה לבד)</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איזו שיטת למידה 'נראית' רצינית אבל אולי לא עובדת כמו שחשבנו? למה כל כך קל להתבלבל בין 'מוכר לי' לבין 'אני זוכר/ת'?</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מתי הטלפון עזר לכם ללמוד, ומתי הוא 'גנב' לכם זמן? מה היה ההבדל בין שני המצבים?</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איך מרגישים כשצופים בסרטון 'איך אני לומד/ת עשר שעות ביום'? מה אפשר לומר לעצמנו או לחבר/ה במצב כזה?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לילה לפני מבחן, מרקרים בכל הצבעים והלב דופק? עש״ן ד״ק: עוצרים ואומרים "עצור!", מכווצים ומשחררים כתפיים, נשימה איטית, דיבור עצמי – "אני יודע/ת ללמוד חכם", וקדימה – צעד אחד: מבחנון קטן לעצמי במקום עוד קריאה. ואם הלחץ כבד – מדברים עם מבוגר/ת.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„ראשית, הרשתות הן כיתת עזר ענקית וחינמית. מי שתקוע/ה בשברים מוצא/ת הסבר בשלוש דקות, ומי שלומד/ת לבד מוצא/ת קהילה. שידורי לימוד חיים, שבהם מישהו פשוט לומד מול המצלמה, נותנים תחושת חברה, ויש חוקרים…“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המאמר?</a:t>
            </a:r>
          </a:p>
          <a:p>
            <a:pPr rtl="1" algn="r">
              <a:spcAft>
                <a:spcPts val="200"/>
              </a:spcAft>
            </a:pPr>
            <a:r>
              <a:rPr sz="1400" b="0" lang="he-IL">
                <a:solidFill>
                  <a:srgbClr val="6B6880"/>
                </a:solidFill>
                <a:latin typeface="Arial"/>
                <a:ea typeface="Arial"/>
                <a:cs typeface="Arial"/>
                <a:sym typeface="Arial"/>
              </a:rPr>
              <a:t>א. לשכנע את הקוראים להחרים לגמרי את סרטוני הלימוד   ב. לשכנע שהסרטונים מועילים כשהלומדים שולטים בשימוש בהם, ולהציע דרכים לכך   ג. לדווח על נתוני צפייה בלי להביע עמדה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השישית במבנה הטיעון?</a:t>
            </a:r>
          </a:p>
          <a:p>
            <a:pPr rtl="1" algn="r">
              <a:spcAft>
                <a:spcPts val="200"/>
              </a:spcAft>
            </a:pPr>
            <a:r>
              <a:rPr sz="1400" b="0" lang="he-IL">
                <a:solidFill>
                  <a:srgbClr val="6B6880"/>
                </a:solidFill>
                <a:latin typeface="Arial"/>
                <a:ea typeface="Arial"/>
                <a:cs typeface="Arial"/>
                <a:sym typeface="Arial"/>
              </a:rPr>
              <a:t>א. היא מציגה טענת נגד, מפריכה אותה ומציעה חלופה   ב. היא מוסיפה נתונים סטטיסטיים בעד הסרטונים   ג. היא מסכמת את המאמר ומנסחת את המסקנה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פסקת הפתיחה ופסקת הסיום יוצרות מסגרת למאמר. התייחסו לתמונת 'הטלפון ליד הספר' ולשאלה 'מי מחזיק את המשוט?', וכתבו מה תורמת המסגרת לשכנוע.</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אֵיךְ אַתֶּם לוֹמְדִים לַמִּבְחָן? קוֹרְאִים שׁוּב וָשׁוּב אוֹ עוֹנִים עַל שְׁאֵלוֹת? מָה לְדַעְתְּכֶם עוֹזֵר יוֹתֵר לִזְכֹּור?</a:t>
            </a:r>
          </a:p>
          <a:p>
            <a:pPr rtl="1" algn="r">
              <a:spcAft>
                <a:spcPts val="500"/>
              </a:spcAft>
            </a:pPr>
            <a:r>
              <a:rPr sz="1700" b="1" lang="he-IL">
                <a:solidFill>
                  <a:srgbClr val="6A3FC9"/>
                </a:solidFill>
                <a:latin typeface="Arial"/>
                <a:ea typeface="Arial"/>
                <a:cs typeface="Arial"/>
                <a:sym typeface="Arial"/>
              </a:rPr>
              <a:t>חוֹקְרִים </a:t>
            </a:r>
            <a:r>
              <a:rPr sz="1500" b="0" lang="he-IL">
                <a:solidFill>
                  <a:srgbClr val="6B6880"/>
                </a:solidFill>
                <a:latin typeface="Arial"/>
                <a:ea typeface="Arial"/>
                <a:cs typeface="Arial"/>
                <a:sym typeface="Arial"/>
              </a:rPr>
              <a:t>– researchers</a:t>
            </a:r>
          </a:p>
          <a:p>
            <a:pPr rtl="1" algn="r">
              <a:spcAft>
                <a:spcPts val="500"/>
              </a:spcAft>
            </a:pPr>
            <a:r>
              <a:rPr sz="1700" b="1" lang="he-IL">
                <a:solidFill>
                  <a:srgbClr val="6A3FC9"/>
                </a:solidFill>
                <a:latin typeface="Arial"/>
                <a:ea typeface="Arial"/>
                <a:cs typeface="Arial"/>
                <a:sym typeface="Arial"/>
              </a:rPr>
              <a:t>שׁוּב וָשׁוּב </a:t>
            </a:r>
            <a:r>
              <a:rPr sz="1500" b="0" lang="he-IL">
                <a:solidFill>
                  <a:srgbClr val="6B6880"/>
                </a:solidFill>
                <a:latin typeface="Arial"/>
                <a:ea typeface="Arial"/>
                <a:cs typeface="Arial"/>
                <a:sym typeface="Arial"/>
              </a:rPr>
              <a:t>– again and again</a:t>
            </a:r>
          </a:p>
          <a:p>
            <a:pPr rtl="1" algn="r">
              <a:spcAft>
                <a:spcPts val="500"/>
              </a:spcAft>
            </a:pPr>
            <a:r>
              <a:rPr sz="1700" b="1" lang="he-IL">
                <a:solidFill>
                  <a:srgbClr val="6A3FC9"/>
                </a:solidFill>
                <a:latin typeface="Arial"/>
                <a:ea typeface="Arial"/>
                <a:cs typeface="Arial"/>
                <a:sym typeface="Arial"/>
              </a:rPr>
              <a:t>מִבִּחְנוּן </a:t>
            </a:r>
            <a:r>
              <a:rPr sz="1500" b="0" lang="he-IL">
                <a:solidFill>
                  <a:srgbClr val="6B6880"/>
                </a:solidFill>
                <a:latin typeface="Arial"/>
                <a:ea typeface="Arial"/>
                <a:cs typeface="Arial"/>
                <a:sym typeface="Arial"/>
              </a:rPr>
              <a:t>– a short quiz</a:t>
            </a:r>
          </a:p>
          <a:p>
            <a:pPr rtl="1" algn="r">
              <a:spcAft>
                <a:spcPts val="500"/>
              </a:spcAft>
            </a:pPr>
            <a:r>
              <a:rPr sz="1700" b="1" lang="he-IL">
                <a:solidFill>
                  <a:srgbClr val="6A3FC9"/>
                </a:solidFill>
                <a:latin typeface="Arial"/>
                <a:ea typeface="Arial"/>
                <a:cs typeface="Arial"/>
                <a:sym typeface="Arial"/>
              </a:rPr>
              <a:t>מַטְעֶה </a:t>
            </a:r>
            <a:r>
              <a:rPr sz="1500" b="0" lang="he-IL">
                <a:solidFill>
                  <a:srgbClr val="6B6880"/>
                </a:solidFill>
                <a:latin typeface="Arial"/>
                <a:ea typeface="Arial"/>
                <a:cs typeface="Arial"/>
                <a:sym typeface="Arial"/>
              </a:rPr>
              <a:t>– misleading</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איך את/ה לומד/ת למבחן? </a:t>
            </a:r>
            <a:r>
              <a:rPr sz="1800" b="1" lang="he-IL">
                <a:solidFill>
                  <a:srgbClr val="2B2540"/>
                </a:solidFill>
                <a:latin typeface="Segoe UI Emoji"/>
                <a:ea typeface="Segoe UI Emoji"/>
                <a:cs typeface="Segoe UI Emoji"/>
                <a:sym typeface="Segoe UI Emoji"/>
              </a:rPr>
              <a:t>🤔</a:t>
            </a:r>
          </a:p>
          <a:p>
            <a:pPr rtl="1" algn="r">
              <a:spcAft>
                <a:spcPts val="500"/>
              </a:spcAft>
            </a:pPr>
            <a:r>
              <a:rPr sz="1800" b="0" lang="he-IL">
                <a:solidFill>
                  <a:srgbClr val="2B2540"/>
                </a:solidFill>
                <a:latin typeface="Arial"/>
                <a:ea typeface="Arial"/>
                <a:cs typeface="Arial"/>
                <a:sym typeface="Arial"/>
              </a:rPr>
              <a:t>מה עוזר לזכור?</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צובעים הכול</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כותבים מה זוכרים</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רואים סרטונים</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שיטות למידה וסרטוני לימוד ברשת</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שיטה אחת שאנסה השבוע במקום עוד קריאה חוזרת: ...</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במשפט אחד: מה ההבדל בין 'החומר מוכר לי' לבין 'אני זוכר/ת את החומר'?</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סעיף אחד ב'חוזה הטלפון' שלי לזמן למידה, שאני באמת יכול/ה לקיים: ...</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שיטות למידה וסרטוני לימוד ברשת</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35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שיטות למידה וסרטוני לימוד ברשת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