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פתיחה (5 דק׳): הקרינו את השאלה. חשבו לבד דקה, שתפו בזוגות, ושלושה תלמידים משתפים במליאה. אין תשובה נכונה – מטרת השאלה לעורר סקרנות ולחבר לנושא.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קוראים את המילים בקול. בקשו מהתלמידים לנחש את הפירוש לפני שחושפים (באתר: לחיצה על כרטיס). מומלץ להשאיר את השקופית מוקרנת בזמן הקריאה.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תזכורת לאסטרטגיית הקריאה. לפני שקוראים: מציצים בכותרת ובטבלה וקובעים מטרה. בזמן: מסמנים בעיפרון ועוצרים בתחנות. אחרי: מסכמים במשפט, מגיבים ומחברים לחיים.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קריאה (12–15 דק׳): הטקסט המלא והטבלה נמצאים בחוברת ובאתר. קוראים יחד את הפסקה הראשונה, עוצרים בתחנת העצירה, וממשיכים בקריאה עצמית או בזוגות. לכל רמה באתר ובחוברת יש טקסט משלה: סיפור ליסודי, טקסט טיעוני לחט״ע, טקסט בניקוד לעולים וטקסט קצר עם תמונות לחנ״מ.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🏊 פני המים – איתור מידע גלוי. תשובות: מה מצאו ארכאולוגים על איסוף מלפני כ־105,000 שנה? ← שבני אדם אספו גבישים באזור קלהארי | איזו סיבה אינה נזכרת בטקסט כמניע לאספנות? ← הרצון להשלים עבודת בית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🤿 צלילה – הסקה ולשון. תשובות: מה פירוש הביטוי 'בלי להוציא הון' בפסקה האחרונה? ← בלי להוציא הרבה כסף. המשפט בטקסט: "הגבישים אינם קיימים באופן טבעי באותו מקום…". בקשו לנמק: איך ידעתם?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🐠 המעמקים – חשיבה ביקורתית ויצירה. דנים במקרה בזוגות (3 דק׳), ואחר כך כל אחד/ת כותב/ת בחוברת. אין תשובה אחת נכונה – בודקים שיש נימוק ושימוש בטקסט.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משחק "אמת או בדיון": קוראים כל משפט. מי שחושב/ת שנכון – קם/ה (או מרים/ה 👍), מי שלא – נשאר/ת לשבת (👎). אחר כך חושפים ומבקשים הוכחה מהטקסט. תשובות: ✅ נכון – הבול הראשון בעולם הונפק בשנת 1840. | ❌ לא נכון – לפי הטקסט, אוסף הוא קודם כול השקעה כספית. | ❌ לא נכון – הגבישים שנמצאו באזור קלהארי קיימים שם באופן טבעי. | ✅ נכון – לפי הטבלה, אוסף חפצי טבע מלמד סבלנות בתצפית.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משחק מיון: מחלקים את הכיתה לקבוצות לפי מספר הסלים. כל קבוצה "מגינה" על סל אחד ואוספת אליו פריטים. תשובות: לגלות היסטוריה וגיאוגרפיה דרך מטבעות ← 😊 הנאה ולמידה | להחליף כפילויות עם חבר או חברה ← 🤝 קשר ונאמנות | להראות לכולם פריט נדיר ויקר ← 🏆 יוקרה | ליהנות מסידור האלבום ← 😊 הנאה ולמידה | לאסוף פריטים של הקבוצה שאוהדים ← 🤝 קשר ונאמנות | להחזיק במה שאין לאף אחד אחר ← 🏆 יוקרה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מעגל שיחה (8 דק׳): כללי השיחה – מקשיבים עד הסוף, מדברים בגוף ראשון, מותר לא לשתף. באתר יש כפתור לשאלה אקראית.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כלי חוסן קצר (3–5 דק׳). זו תמיכה ולא טיפול: כל דאגה לגבי תלמיד/ה מעבירים ליועצת.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לחט״ע – הטקסט הטיעוני "מארונות הפלאות ועד המדף בחדר: אוספים – נכס או נטל?" ושאלות בסגנון בגרות על מטרה, מבנה וקישוריות. תשובות: מהי מטרתו העיקרית של הכותב? ← לשכנע שאוסף הוא נכס רק כשהוא בנוי על סיפור, סקרנות וגבולות | מה תפקידה של הפסקה החמישית במבנה הטיעון? ← הצגת טענת הנגד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התאמות: לעולים – טקסט בניקוד, מילון עם תרגום לאנגלית ומשפטי פתיחה. לחנ״מ – טקסט קצר מאוד, כרטיסי תמונה וכפתורים גדולים. גרסאות מלאות לכל רמה בחוברת ובאתר.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כרטיס יציאה (3 דק׳): כל אחד/ת ממלא/ת את שלוש השורות בחוברת או על פתק. אוספים בדלת.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Relationship Id="rId4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9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0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4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noar-beomek.sites.tab.bot/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🧸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אספנות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3" name="Oval 12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1143000"/>
            <a:ext cx="6035040" cy="3392424"/>
          </a:xfrm>
          <a:prstGeom prst="roundRect">
            <a:avLst>
              <a:gd name="adj" fmla="val 5390"/>
            </a:avLst>
          </a:prstGeom>
          <a:solidFill>
            <a:srgbClr val="FFFFFF"/>
          </a:solidFill>
          <a:ln w="25400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osfim-pptx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1216152"/>
            <a:ext cx="5888736" cy="329184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903720" y="1097280"/>
            <a:ext cx="4937760" cy="91440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54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03720" y="2011680"/>
            <a:ext cx="4937760" cy="146304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0"/>
              </a:spcAft>
            </a:pPr>
            <a:r>
              <a:rPr sz="40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אספנות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03720" y="3429000"/>
            <a:ext cx="4937760" cy="82296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2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מה מספר האוסף שלי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086600" y="4297680"/>
            <a:ext cx="4754880" cy="457200"/>
          </a:xfrm>
          <a:prstGeom prst="roundRect">
            <a:avLst>
              <a:gd name="adj" fmla="val 50000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סוגת הטקסט: טקסט מידעי עם טבלה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58368" y="4800600"/>
            <a:ext cx="11155680" cy="566928"/>
          </a:xfrm>
          <a:prstGeom prst="roundRect">
            <a:avLst>
              <a:gd name="adj" fmla="val 48387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📽️</a:t>
            </a: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מצגת מלווה לחוברת · חט״ב וחט״ע · עם שקופית התאמה לעולים ולחנ״מ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59775" y="5532120"/>
            <a:ext cx="3566160" cy="566928"/>
          </a:xfrm>
          <a:prstGeom prst="roundRect">
            <a:avLst>
              <a:gd name="adj" fmla="val 48387"/>
            </a:avLst>
          </a:prstGeom>
          <a:solidFill>
            <a:srgbClr val="3BAF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465015" y="5532120"/>
            <a:ext cx="3566160" cy="566928"/>
          </a:xfrm>
          <a:prstGeom prst="roundRect">
            <a:avLst>
              <a:gd name="adj" fmla="val 48387"/>
            </a:avLst>
          </a:prstGeom>
          <a:solidFill>
            <a:srgbClr val="7A5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70255" y="5532120"/>
            <a:ext cx="3566160" cy="566928"/>
          </a:xfrm>
          <a:prstGeom prst="roundRect">
            <a:avLst>
              <a:gd name="adj" fmla="val 48387"/>
            </a:avLst>
          </a:prstGeom>
          <a:solidFill>
            <a:srgbClr val="2E3A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🧸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אספנות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🔎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לפני הקריאה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שאלת פתיחה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43400" y="2240280"/>
            <a:ext cx="7452360" cy="2377440"/>
          </a:xfrm>
          <a:prstGeom prst="roundRect">
            <a:avLst>
              <a:gd name="adj" fmla="val 9615"/>
            </a:avLst>
          </a:prstGeom>
          <a:solidFill>
            <a:srgbClr val="FFF0E3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160020" bIns="160020"/>
          <a:lstStyle/>
          <a:p>
            <a:pPr algn="ctr" rtl="1">
              <a:spcAft>
                <a:spcPts val="40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🤔</a:t>
            </a:r>
          </a:p>
          <a:p>
            <a:pPr rtl="1" algn="ctr">
              <a:spcAft>
                <a:spcPts val="400"/>
              </a:spcAft>
            </a:pPr>
            <a:r>
              <a:rPr sz="2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דמיינו שאתם צריכים לבחור חפץ אחד מהבית שמספר משהו עליכם. איזה חפץ הייתם בוחרים, ואיזה סיפור הוא היה מספר? האם הוא יקר בכסף, או יקר ללב?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464040" y="4892040"/>
            <a:ext cx="2331720" cy="640080"/>
          </a:xfrm>
          <a:prstGeom prst="roundRect">
            <a:avLst>
              <a:gd name="adj" fmla="val 42857"/>
            </a:avLst>
          </a:prstGeom>
          <a:solidFill>
            <a:srgbClr val="FFFFFF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7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🧠</a:t>
            </a:r>
            <a:r>
              <a:rPr sz="17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חושבים לבד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903720" y="4892040"/>
            <a:ext cx="2331720" cy="640080"/>
          </a:xfrm>
          <a:prstGeom prst="roundRect">
            <a:avLst>
              <a:gd name="adj" fmla="val 42857"/>
            </a:avLst>
          </a:prstGeom>
          <a:solidFill>
            <a:srgbClr val="FFFFFF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7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👥</a:t>
            </a:r>
            <a:r>
              <a:rPr sz="17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משתפים בזוג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43400" y="4892040"/>
            <a:ext cx="2331720" cy="640080"/>
          </a:xfrm>
          <a:prstGeom prst="roundRect">
            <a:avLst>
              <a:gd name="adj" fmla="val 42857"/>
            </a:avLst>
          </a:prstGeom>
          <a:solidFill>
            <a:srgbClr val="FFFFFF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7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🗣️</a:t>
            </a:r>
            <a:r>
              <a:rPr sz="17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משתפים בכיתה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2240280"/>
            <a:ext cx="3429000" cy="3291840"/>
          </a:xfrm>
          <a:prstGeom prst="roundRect">
            <a:avLst>
              <a:gd name="adj" fmla="val 5555"/>
            </a:avLst>
          </a:prstGeom>
          <a:solidFill>
            <a:srgbClr val="F1EC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r" rtl="1">
              <a:spcAft>
                <a:spcPts val="600"/>
              </a:spcAft>
            </a:pPr>
            <a:r>
              <a:rPr sz="20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🎯</a:t>
            </a:r>
            <a:r>
              <a:rPr sz="20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היום נלמד</a:t>
            </a:r>
          </a:p>
          <a:p>
            <a:pPr rtl="1" algn="r">
              <a:spcAft>
                <a:spcPts val="600"/>
              </a:spcAft>
            </a:pP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• לאתר ולהבין מידע בטקסטים מסוגים שונים (סיפורי, מידעי עם טבלה, טיעוני) על הסיבות לאספנות ועל ניהול אוסף חכם.</a:t>
            </a:r>
          </a:p>
          <a:p>
            <a:pPr rtl="1" algn="r">
              <a:spcAft>
                <a:spcPts val="600"/>
              </a:spcAft>
            </a:pP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• להבחין בין ערך למחיר, ולזהות את מבנה הטיעון: טענה, נימוק, טענת נגד, הפרכה ומסקנה, ואת תפקידן של מילות הקישור.</a:t>
            </a:r>
          </a:p>
          <a:p>
            <a:pPr rtl="1" algn="r">
              <a:spcAft>
                <a:spcPts val="600"/>
              </a:spcAft>
            </a:pP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• לגבש עמדה אישית מנומקת על אספנות חכמה: תקציב, גבולות, החלפה הוגנת ועמידה מול הלחץ 'להשלים'.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🧸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אספנות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📚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אוצר מילים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מילים חשובות בטקסט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47888" y="228600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F1EC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אוניברסלית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קיימת בכל מקום ואצל כל בני האדם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34840" y="228600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E6F7E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יוקרה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כבוד ומעמד גבוה בעיני אחרים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791" y="228600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E7F1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כפילויות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פריטים זהים שיש לאספן או לאספנית יותר מעותק אחד שלהם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41364" y="429768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FFF0E3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הונפק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יצא לשימוש באופן רשמי (בול, מטבע או שטר)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528316" y="429768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FDEBF3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מתמקדים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בוחרים תחום אחד מצומצם ומתרכזים בו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🧸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אספנות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🧭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אסטרטגיית קריאה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לפני · בזמן · אחרי הקריאה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83879" y="2240280"/>
            <a:ext cx="3611880" cy="3977639"/>
          </a:xfrm>
          <a:prstGeom prst="roundRect">
            <a:avLst>
              <a:gd name="adj" fmla="val 5063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ctr" rtl="1">
              <a:spcAft>
                <a:spcPts val="300"/>
              </a:spcAft>
            </a:pPr>
            <a:r>
              <a:rPr sz="2400" b="1" lang="he-IL">
                <a:solidFill>
                  <a:srgbClr val="3BAF7E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🔎</a:t>
            </a:r>
            <a:r>
              <a:rPr sz="24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 לפני הקריאה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🔎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מציצים בכותרת ובטבלה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על מה הטקסט? מה כבר ידוע לי על הנושא?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🎯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קובעים מטרה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למה אני קורא/ת? למידע, להנאה, כדי לגבש דעה?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מזהים סוג טקסט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סיפור? כתבה? טור אישי? כל סוג נקרא אחרת.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34840" y="2240280"/>
            <a:ext cx="3611880" cy="3977639"/>
          </a:xfrm>
          <a:prstGeom prst="roundRect">
            <a:avLst>
              <a:gd name="adj" fmla="val 5063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ctr" rtl="1">
              <a:spcAft>
                <a:spcPts val="300"/>
              </a:spcAft>
            </a:pPr>
            <a:r>
              <a:rPr sz="24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בזמן הקריאה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✏️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מסמנים בעיפרון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מילה לא מוכרת – עיגול. משפט חשוב – קו.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🛑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עוצרים בתחנות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מה קרה עד עכשיו? מה אני מנחש/ת שיקרה?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🔗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מחפשים קשרים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סיבה ותוצאה, לפני ואחרי, טענה ונימוק.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799" y="2240280"/>
            <a:ext cx="3611880" cy="3977639"/>
          </a:xfrm>
          <a:prstGeom prst="roundRect">
            <a:avLst>
              <a:gd name="adj" fmla="val 5063"/>
            </a:avLst>
          </a:prstGeom>
          <a:solidFill>
            <a:srgbClr val="E7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ctr" rtl="1">
              <a:spcAft>
                <a:spcPts val="300"/>
              </a:spcAft>
            </a:pPr>
            <a:r>
              <a:rPr sz="2400" b="1" lang="he-IL">
                <a:solidFill>
                  <a:srgbClr val="3D7BD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✅</a:t>
            </a:r>
            <a:r>
              <a:rPr sz="24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</a:rPr>
              <a:t> אחרי הקריאה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📝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מסכמים במשפט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מה הרעיון המרכזי – במילים שלי?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💭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מגיבים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מסכים/ה? לא מסכים/ה? למה?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🔄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מחברים לחיים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איפה פגשתי משהו דומה? מה אקח איתי?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🧸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אספנות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קוראים יחד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למה בני אדם אוספים? המנוע שמאחורי האוסף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778240" y="2194560"/>
            <a:ext cx="3017520" cy="420624"/>
          </a:xfrm>
          <a:prstGeom prst="roundRect">
            <a:avLst>
              <a:gd name="adj" fmla="val 50000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טקסט מידעי עם טבלה (חט״ב)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886200" y="2743200"/>
            <a:ext cx="7909560" cy="2514600"/>
          </a:xfrm>
          <a:prstGeom prst="roundRect">
            <a:avLst>
              <a:gd name="adj" fmla="val 7272"/>
            </a:avLst>
          </a:prstGeom>
          <a:solidFill>
            <a:srgbClr val="FFFFFF"/>
          </a:solidFill>
          <a:ln w="19050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160020" bIns="160020"/>
          <a:lstStyle/>
          <a:p>
            <a:pPr algn="r" rtl="1">
              <a:spcAft>
                <a:spcPts val="400"/>
              </a:spcAft>
            </a:pPr>
            <a:r>
              <a:rPr sz="21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❝</a:t>
            </a:r>
            <a:r>
              <a:rPr sz="21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אוספים מאז ומעולם. בקבוקי זכוכית, קלפים, מטבעות, כובעים, צדפים, בולים, כוסות קפה, פוסטרים – בני אדם אוספים כמעט הכול. וזה לא חדש בכלל: לפי ההערכות, כבר לפני כ־105,000 שנה אספו בני אדם גבישים באזור קלהארי שבדרום אפריקה.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886200" y="5440680"/>
            <a:ext cx="7909560" cy="777240"/>
          </a:xfrm>
          <a:prstGeom prst="roundRect">
            <a:avLst>
              <a:gd name="adj" fmla="val 23529"/>
            </a:avLst>
          </a:prstGeom>
          <a:solidFill>
            <a:srgbClr val="FFE3E3"/>
          </a:solidFill>
          <a:ln w="15875">
            <a:solidFill>
              <a:srgbClr val="F3B5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C0392B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🛑</a:t>
            </a:r>
            <a:r>
              <a:rPr sz="1800" b="1" lang="he-IL">
                <a:solidFill>
                  <a:srgbClr val="C0392B"/>
                </a:solidFill>
                <a:latin typeface="Arial"/>
                <a:ea typeface="Arial"/>
                <a:cs typeface="Arial"/>
                <a:sym typeface="Arial"/>
              </a:rPr>
              <a:t> תחנת עצירה: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⏸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תחנת עצירה: הציצו בטבלה. איזו שורה הכי קרובה אליכם? מצאו בבית חפץ קטן שיכול להיות 'הפריט הראשון' באוסף עתידי, ונסחו משפט אחד: למה דווקא הוא?</a:t>
            </a:r>
          </a:p>
        </p:txBody>
      </p:sp>
      <p:pic>
        <p:nvPicPr>
          <p:cNvPr id="19" name="Picture 18" descr="osfim-pptx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743200"/>
            <a:ext cx="3017520" cy="168249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85800" y="4526280"/>
            <a:ext cx="3017520" cy="9144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ctr">
              <a:spcAft>
                <a:spcPts val="400"/>
              </a:spcAft>
            </a:pPr>
            <a:r>
              <a:rPr sz="14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הטקסט המלא בחוברת ובאתר. קוראים, מסמנים בעיפרון ועוצרים בתחנות.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3BAF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🧸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אספנות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חלק א׳ · פני המים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מאתרים מידע בטקסט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המים: </a:t>
            </a:r>
            <a:r>
              <a:rPr sz="1700" b="0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בואו נאסוף מהטקסט את המידע החשוב, צעד אחר צעד!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971800"/>
            <a:ext cx="11109960" cy="1508760"/>
          </a:xfrm>
          <a:prstGeom prst="roundRect">
            <a:avLst>
              <a:gd name="adj" fmla="val 12121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1. מה מצאו ארכאולוגים על איסוף מלפני כ־105,000 שנה?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22920" y="377647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שבני אדם אספו זהב במצרים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95799" y="377647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ב.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שבני אדם אספו גבישים באזור קלהארי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68680" y="377647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שאלבום הבולים הראשון נמצא במערה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663440"/>
            <a:ext cx="11109960" cy="1508760"/>
          </a:xfrm>
          <a:prstGeom prst="roundRect">
            <a:avLst>
              <a:gd name="adj" fmla="val 12121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2. איזו סיבה אינה נזכרת בטקסט כמניע לאספנות?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22920" y="54681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הנאה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495799" y="54681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ב.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נאמנות לקבוצה או לעיר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68680" y="54681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הרצון להשלים עבודת בית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7A5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🧸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אספנות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חלק ב׳ · צלילה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מבינים מה מסתתר בין השורות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צלילה: </a:t>
            </a:r>
            <a:r>
              <a:rPr sz="1700" b="0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עכשיו נצלול: נקשר בין הפסקאות לטבלה, נסיק מסקנות ונבחן את השפה.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971800"/>
            <a:ext cx="11109960" cy="1600200"/>
          </a:xfrm>
          <a:prstGeom prst="roundRect">
            <a:avLst>
              <a:gd name="adj" fmla="val 11428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🔤</a:t>
            </a: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מה פירוש הביטוי 'בלי להוציא הון' בפסקה האחרונה?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22920" y="38679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בלי להוציא הרבה כסף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95799" y="38679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ב.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בלי לצאת מהבית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68680" y="38679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בלי לספר לאף אחד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754880"/>
            <a:ext cx="11109960" cy="1417320"/>
          </a:xfrm>
          <a:prstGeom prst="roundRect">
            <a:avLst>
              <a:gd name="adj" fmla="val 12903"/>
            </a:avLst>
          </a:prstGeom>
          <a:solidFill>
            <a:srgbClr val="FFF6CC"/>
          </a:solidFill>
          <a:ln w="15875">
            <a:solidFill>
              <a:srgbClr val="F2DE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🖍️</a:t>
            </a: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מצאו בטקסט את המשפט שמסביר איך יודעים שבני אדם הביאו את הגבישים.</a:t>
            </a:r>
          </a:p>
          <a:p>
            <a:pPr rtl="1" algn="r">
              <a:spcAft>
                <a:spcPts val="4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העתיקו את המשפט, וכתבו במילים שלכם: איך ידעתם?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2E3A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🧸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אספנות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חלק ג׳ · המעמקים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חושבים, מביעים עמדה ויוצרים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המעמקים: </a:t>
            </a:r>
            <a:r>
              <a:rPr sz="1700" b="0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במעמקים תביעו דעה, תיצרו ותחברו את הנושא לעולם שלכם.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55080" y="2971800"/>
            <a:ext cx="5440680" cy="3200400"/>
          </a:xfrm>
          <a:prstGeom prst="roundRect">
            <a:avLst>
              <a:gd name="adj" fmla="val 5714"/>
            </a:avLst>
          </a:prstGeom>
          <a:solidFill>
            <a:srgbClr val="E7F1FF"/>
          </a:solidFill>
          <a:ln w="15875">
            <a:solidFill>
              <a:srgbClr val="C5DA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r" rtl="1">
              <a:spcAft>
                <a:spcPts val="800"/>
              </a:spcAft>
            </a:pPr>
            <a:r>
              <a:rPr sz="2100" b="1" lang="he-IL">
                <a:solidFill>
                  <a:srgbClr val="3D7BD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21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</a:rPr>
              <a:t> מקרה: הקופסה שנעלמה</a:t>
            </a:r>
          </a:p>
          <a:p>
            <a:pPr rtl="1" algn="r">
              <a:spcAft>
                <a:spcPts val="800"/>
              </a:spcAft>
            </a:pP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מאיה אספה מחזיקי מפתחות במשך שלוש שנים. במעבר דירה נעלמה הקופסה ובה חצי מהאוסף, ומאיה מרגישה שכל העבודה הלכה לפח.</a:t>
            </a:r>
          </a:p>
          <a:p>
            <a:pPr rtl="1" algn="r">
              <a:spcAft>
                <a:spcPts val="800"/>
              </a:spcAft>
            </a:pPr>
            <a:r>
              <a:rPr sz="18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❓</a:t>
            </a:r>
            <a:r>
              <a:rPr sz="1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מה מאיה יכולה לחשוב או לעשות כדי להמשיך? היעזרו במשפט האחרון של הטקסט.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2971800"/>
            <a:ext cx="5486400" cy="320040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9050">
            <a:solidFill>
              <a:srgbClr val="C5CB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r" rtl="1">
              <a:spcAft>
                <a:spcPts val="800"/>
              </a:spcAft>
            </a:pPr>
            <a:r>
              <a:rPr sz="2100" b="1" lang="he-IL">
                <a:solidFill>
                  <a:srgbClr val="2E3A75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✍️</a:t>
            </a:r>
            <a:r>
              <a:rPr sz="2100" b="1" lang="he-IL">
                <a:solidFill>
                  <a:srgbClr val="2E3A75"/>
                </a:solidFill>
                <a:latin typeface="Arial"/>
                <a:ea typeface="Arial"/>
                <a:cs typeface="Arial"/>
                <a:sym typeface="Arial"/>
              </a:rPr>
              <a:t> כתיבה</a:t>
            </a:r>
          </a:p>
          <a:p>
            <a:pPr rtl="1" algn="r">
              <a:spcAft>
                <a:spcPts val="800"/>
              </a:spcAft>
            </a:pP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כתבו פסקת דעה (6–8 שורות) בשם 'קוד אתי לאספן ולאספנית', ובה שלושה סעיפים: כלל על מקור החפץ, כלל על תקציב וכלל על החלפות עם חברים וחברות. נמקו כל סעיף במשפט אחד, ובססו לפחות סעיף אחד על הטקסט או על הטבלה. סיימו במשפט מסכם.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🧸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אספנות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🎲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משחק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אמת או בדיון? </a:t>
            </a:r>
            <a:r>
              <a:rPr sz="3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קמים · </a:t>
            </a:r>
            <a:r>
              <a:rPr sz="3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יושבים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783080" y="2286000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1. הבול הראשון בעולם הונפק בשנת 1840.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286000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783080" y="3273552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2. לפי הטקסט, אוסף הוא קודם כול השקעה כספית.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3273552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783080" y="4261104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E7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3. הגבישים שנמצאו באזור קלהארי קיימים שם באופן טבעי.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261104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783080" y="5248656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FFF0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4. לפי הטבלה, אוסף חפצי טבע מלמד סבלנות בתצפית.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85800" y="5248656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🧸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אספנות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משחק מיון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מיינו את המניעים לאיסוף לפי סוגם, על פי הטקסט.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02168" y="2240280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לגלות היסטוריה וגיאוגרפיה דרך מטבעות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43984" y="2240280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להחליף כפילויות עם חבר או חברה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799" y="2240280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להראות לכולם פריט נדיר ויקר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202168" y="2862072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ליהנות מסידור האלבום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443984" y="2862072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לאסוף פריטים של הקבוצה שאוהדים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799" y="2862072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להחזיק במה שאין לאף אחד אחר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244840" y="3666744"/>
            <a:ext cx="3550920" cy="2551175"/>
          </a:xfrm>
          <a:prstGeom prst="roundRect">
            <a:avLst>
              <a:gd name="adj" fmla="val 7168"/>
            </a:avLst>
          </a:prstGeom>
          <a:solidFill>
            <a:srgbClr val="E6F7E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😊</a:t>
            </a:r>
            <a:r>
              <a:rPr sz="2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הנאה ולמידה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465320" y="3666744"/>
            <a:ext cx="3550920" cy="2551175"/>
          </a:xfrm>
          <a:prstGeom prst="roundRect">
            <a:avLst>
              <a:gd name="adj" fmla="val 7168"/>
            </a:avLst>
          </a:prstGeom>
          <a:solidFill>
            <a:srgbClr val="F1EC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🤝</a:t>
            </a:r>
            <a:r>
              <a:rPr sz="2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קשר ונאמנות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85800" y="3666744"/>
            <a:ext cx="3550920" cy="2551175"/>
          </a:xfrm>
          <a:prstGeom prst="roundRect">
            <a:avLst>
              <a:gd name="adj" fmla="val 7168"/>
            </a:avLst>
          </a:prstGeom>
          <a:solidFill>
            <a:srgbClr val="E7F1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🏆</a:t>
            </a:r>
            <a:r>
              <a:rPr sz="2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יוקרה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🧸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אספנות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💬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מעגל שיחה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מדברים על זה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240280"/>
            <a:ext cx="10241280" cy="932688"/>
          </a:xfrm>
          <a:prstGeom prst="roundRect">
            <a:avLst>
              <a:gd name="adj" fmla="val 29411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28015" bIns="128015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איזה חפץ אצלכם בבית שווה מעט כסף אבל הרבה זיכרונות? מה הוא מספר עליכם או על המשפחה שלכם?</a:t>
            </a:r>
          </a:p>
        </p:txBody>
      </p:sp>
      <p:sp>
        <p:nvSpPr>
          <p:cNvPr id="17" name="Oval 16"/>
          <p:cNvSpPr/>
          <p:nvPr/>
        </p:nvSpPr>
        <p:spPr>
          <a:xfrm>
            <a:off x="11064240" y="2331720"/>
            <a:ext cx="749808" cy="749808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3337560"/>
            <a:ext cx="10241280" cy="932688"/>
          </a:xfrm>
          <a:prstGeom prst="roundRect">
            <a:avLst>
              <a:gd name="adj" fmla="val 29411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28015" bIns="128015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גאיה אמרה: 'אני יודעת בדיוק כמה הוא שווה', ושתיהן התכוונו לאותו דבר. מה ההבדל בין ערך למחיר, ואיפה עוד בחיים שלנו אנחנו פוגשים את ההבדל הזה?</a:t>
            </a:r>
          </a:p>
        </p:txBody>
      </p:sp>
      <p:sp>
        <p:nvSpPr>
          <p:cNvPr id="19" name="Oval 18"/>
          <p:cNvSpPr/>
          <p:nvPr/>
        </p:nvSpPr>
        <p:spPr>
          <a:xfrm>
            <a:off x="11064240" y="3429000"/>
            <a:ext cx="749808" cy="749808"/>
          </a:xfrm>
          <a:prstGeom prst="ellipse">
            <a:avLst/>
          </a:prstGeom>
          <a:solidFill>
            <a:srgbClr val="3BAF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4434840"/>
            <a:ext cx="10241280" cy="932688"/>
          </a:xfrm>
          <a:prstGeom prst="roundRect">
            <a:avLst>
              <a:gd name="adj" fmla="val 29411"/>
            </a:avLst>
          </a:prstGeom>
          <a:solidFill>
            <a:srgbClr val="FFF0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28015" bIns="128015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מתי אוסף מפסיק להיות כיף ומתחיל להיות לחץ? אילו סימנים יכולים לרמוז לחבר/ה, או לנו עצמנו, שהגיע הזמן לעצור ולבדוק?</a:t>
            </a:r>
          </a:p>
        </p:txBody>
      </p:sp>
      <p:sp>
        <p:nvSpPr>
          <p:cNvPr id="21" name="Oval 20"/>
          <p:cNvSpPr/>
          <p:nvPr/>
        </p:nvSpPr>
        <p:spPr>
          <a:xfrm>
            <a:off x="11064240" y="4526279"/>
            <a:ext cx="749808" cy="749808"/>
          </a:xfrm>
          <a:prstGeom prst="ellipse">
            <a:avLst/>
          </a:prstGeom>
          <a:solidFill>
            <a:srgbClr val="E985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85800" y="5623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FFFF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👂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מקשיבים עד הסוף · </a:t>
            </a:r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🙋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מדברים בגוף ראשון · </a:t>
            </a:r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🤐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מותר לא לשתף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🧸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אספנות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💪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כלי חוסן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גש״ר מאח״ד – שישה ערוצים שמחזקים אותי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058400" y="2286000"/>
            <a:ext cx="1737360" cy="1600200"/>
          </a:xfrm>
          <a:prstGeom prst="roundRect">
            <a:avLst>
              <a:gd name="adj" fmla="val 11428"/>
            </a:avLst>
          </a:prstGeom>
          <a:solidFill>
            <a:srgbClr val="E6F7E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🏃</a:t>
            </a:r>
          </a:p>
          <a:p>
            <a:pPr rtl="1" algn="ctr">
              <a:spcAft>
                <a:spcPts val="200"/>
              </a:spcAft>
            </a:pP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גוף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183879" y="2286000"/>
            <a:ext cx="1737360" cy="1600200"/>
          </a:xfrm>
          <a:prstGeom prst="roundRect">
            <a:avLst>
              <a:gd name="adj" fmla="val 11428"/>
            </a:avLst>
          </a:prstGeom>
          <a:solidFill>
            <a:srgbClr val="F1EC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🧠</a:t>
            </a:r>
          </a:p>
          <a:p>
            <a:pPr rtl="1" algn="ctr">
              <a:spcAft>
                <a:spcPts val="200"/>
              </a:spcAft>
            </a:pP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שכל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2286000"/>
            <a:ext cx="1737360" cy="1600200"/>
          </a:xfrm>
          <a:prstGeom prst="roundRect">
            <a:avLst>
              <a:gd name="adj" fmla="val 11428"/>
            </a:avLst>
          </a:prstGeom>
          <a:solidFill>
            <a:srgbClr val="E7F1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💛</a:t>
            </a:r>
          </a:p>
          <a:p>
            <a:pPr rtl="1" algn="ctr">
              <a:spcAft>
                <a:spcPts val="200"/>
              </a:spcAft>
            </a:pP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רגש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34840" y="2286000"/>
            <a:ext cx="1737360" cy="1600200"/>
          </a:xfrm>
          <a:prstGeom prst="roundRect">
            <a:avLst>
              <a:gd name="adj" fmla="val 11428"/>
            </a:avLst>
          </a:prstGeom>
          <a:solidFill>
            <a:srgbClr val="FFF0E3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🌟</a:t>
            </a:r>
          </a:p>
          <a:p>
            <a:pPr rtl="1" algn="ctr">
              <a:spcAft>
                <a:spcPts val="200"/>
              </a:spcAft>
            </a:pP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אמונה וערכים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560320" y="2286000"/>
            <a:ext cx="1737360" cy="1600200"/>
          </a:xfrm>
          <a:prstGeom prst="roundRect">
            <a:avLst>
              <a:gd name="adj" fmla="val 11428"/>
            </a:avLst>
          </a:prstGeom>
          <a:solidFill>
            <a:srgbClr val="FDEBF3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🤝</a:t>
            </a:r>
          </a:p>
          <a:p>
            <a:pPr rtl="1" algn="ctr">
              <a:spcAft>
                <a:spcPts val="200"/>
              </a:spcAft>
            </a:pP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חברה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2286000"/>
            <a:ext cx="1737360" cy="1600200"/>
          </a:xfrm>
          <a:prstGeom prst="roundRect">
            <a:avLst>
              <a:gd name="adj" fmla="val 11428"/>
            </a:avLst>
          </a:prstGeom>
          <a:solidFill>
            <a:srgbClr val="FFF6CC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🎨</a:t>
            </a:r>
          </a:p>
          <a:p>
            <a:pPr rtl="1" algn="ctr">
              <a:spcAft>
                <a:spcPts val="200"/>
              </a:spcAft>
            </a:pP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דמיון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85800" y="4114800"/>
            <a:ext cx="11109960" cy="210312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r" rtl="1">
              <a:spcAft>
                <a:spcPts val="600"/>
              </a:spcAft>
            </a:pPr>
            <a:r>
              <a:rPr sz="20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🗣️</a:t>
            </a:r>
            <a:r>
              <a:rPr sz="20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משימה</a:t>
            </a:r>
          </a:p>
          <a:p>
            <a:pPr rtl="1" algn="r">
              <a:spcAft>
                <a:spcPts val="6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האוסף גדל, הכיס מתרוקן והלחץ "להשלים" עולה? גש״ר מאח״ד לאספן/ית החכם/ה: גוף – מסדרים ושומרים, שכל – תקציב ורשימה, רגש – מה הפריט מזכיר לי, חברה – מחליפים בהגינות, דמיון – הסיפור של כל פריט, אמונה וערכים – אוסף לא קונה שמחה, הוא שומר זיכרון.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🧸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אספנות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🎓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לחט״ע · בסגנון בגרות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מטרה, מבנה וקישוריות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1051560"/>
          </a:xfrm>
          <a:prstGeom prst="roundRect">
            <a:avLst>
              <a:gd name="adj" fmla="val 17391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5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מתוך הטקסט הטיעוני (חט״ע): </a:t>
            </a: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„עמדתי היא שאוסף הוא נכס כאשר הוא בנוי על סיפור, סקרנות וגבולות, והוא הופך לנטל כאשר הוא נבנה על לחץ ועל הפחד להחמיץ (פומו). במילים אחרות, ההבדל אינו בפריט עצמו – אלא בנו, באספנים ובאספניות.“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3383280"/>
            <a:ext cx="11109960" cy="9144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76809" bIns="76809"/>
          <a:lstStyle/>
          <a:p>
            <a:pPr algn="r" rtl="1">
              <a:spcAft>
                <a:spcPts val="2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1. מהי מטרתו העיקרית של הכותב?</a:t>
            </a:r>
          </a:p>
          <a:p>
            <a:pPr rtl="1" algn="r">
              <a:spcAft>
                <a:spcPts val="200"/>
              </a:spcAft>
            </a:pPr>
            <a:r>
              <a:rPr sz="14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א. לשכנע שאוסף הוא נכס רק כשהוא בנוי על סיפור, סקרנות וגבולות   ב. לתאר את ההיסטוריה של המוזיאונים באירופה   ג. להמליץ לקוראים להשקיע כסף באוספים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4407408"/>
            <a:ext cx="11109960" cy="9144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76809" bIns="76809"/>
          <a:lstStyle/>
          <a:p>
            <a:pPr algn="r" rtl="1">
              <a:spcAft>
                <a:spcPts val="2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2. מה תפקידה של הפסקה החמישית במבנה הטיעון?</a:t>
            </a:r>
          </a:p>
          <a:p>
            <a:pPr rtl="1" algn="r">
              <a:spcAft>
                <a:spcPts val="200"/>
              </a:spcAft>
            </a:pPr>
            <a:r>
              <a:rPr sz="14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א. הצגת המסקנה   ב. הצגת טענת הנגד   ג. הצגת נימוק נוסף בעד העמדה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5468112"/>
            <a:ext cx="11109960" cy="777240"/>
          </a:xfrm>
          <a:prstGeom prst="roundRect">
            <a:avLst>
              <a:gd name="adj" fmla="val 23529"/>
            </a:avLst>
          </a:prstGeom>
          <a:solidFill>
            <a:srgbClr val="E7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500" b="1" lang="he-IL">
                <a:solidFill>
                  <a:srgbClr val="3D7BD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✍️</a:t>
            </a:r>
            <a:r>
              <a:rPr sz="15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</a:rPr>
              <a:t> שאלה פתוחה: </a:t>
            </a: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הסבירו כיצד פסקת הפתיחה ופסקת הסיום יוצרות מסגרת לטקסט. התייחסו לדוגמת ארונות הפלאות ולשאלות המופנות לקוראים.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🧸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אספנות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🌱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התאמות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לעולים ולחנ״מ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55080" y="2194560"/>
            <a:ext cx="5440680" cy="4023360"/>
          </a:xfrm>
          <a:prstGeom prst="roundRect">
            <a:avLst>
              <a:gd name="adj" fmla="val 4545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r" rtl="1">
              <a:spcAft>
                <a:spcPts val="500"/>
              </a:spcAft>
            </a:pPr>
            <a:r>
              <a:rPr sz="2000" b="1" lang="he-IL">
                <a:solidFill>
                  <a:srgbClr val="3BAF7E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🟢</a:t>
            </a:r>
            <a:r>
              <a:rPr sz="20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 עולים – עברית בניקוד</a:t>
            </a:r>
          </a:p>
          <a:p>
            <a:pPr rtl="1" algn="r">
              <a:spcAft>
                <a:spcPts val="500"/>
              </a:spcAft>
            </a:pPr>
            <a:r>
              <a:rPr sz="1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יֵשׁ לָכֶם אוֹסֶף? מָה אַתֶּם אוֹסְפִים, אוֹ מָה אַתֶּם רוֹצִים לֶאֱסוֹף?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אוֹסֶף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collection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פְּרִיט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item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תַּאֲרִיךְ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date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תַּקְצִיב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budget</a:t>
            </a:r>
          </a:p>
          <a:p>
            <a:pPr rtl="1" algn="r">
              <a:spcAft>
                <a:spcPts val="500"/>
              </a:spcAft>
            </a:pPr>
            <a:r>
              <a:rPr sz="1400" b="0" lang="he-IL">
                <a:solidFill>
                  <a:srgbClr val="3BAF7E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💡</a:t>
            </a:r>
            <a:r>
              <a:rPr sz="1400" b="0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 מחסן מילים + משפטי פתיחה בחוברת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194560"/>
            <a:ext cx="5440680" cy="4023360"/>
          </a:xfrm>
          <a:prstGeom prst="roundRect">
            <a:avLst>
              <a:gd name="adj" fmla="val 4545"/>
            </a:avLst>
          </a:prstGeom>
          <a:solidFill>
            <a:srgbClr val="FFF0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r" rtl="1">
              <a:spcAft>
                <a:spcPts val="500"/>
              </a:spcAft>
            </a:pPr>
            <a:r>
              <a:rPr sz="20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20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חנ״מ – תמונות וכפתורים גדולים</a:t>
            </a:r>
          </a:p>
          <a:p>
            <a:pPr rtl="1" algn="r">
              <a:spcAft>
                <a:spcPts val="500"/>
              </a:spcAft>
            </a:pPr>
            <a:r>
              <a:rPr sz="18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🧸</a:t>
            </a:r>
            <a:r>
              <a:rPr sz="1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יש לך דבר שאת/ה אוהב/ת לשמור? מה זה?</a:t>
            </a:r>
          </a:p>
          <a:p>
            <a:pPr rtl="1" algn="r">
              <a:spcAft>
                <a:spcPts val="500"/>
              </a:spcAft>
            </a:pP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איפה שומרים את האוסף?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89120" y="4343400"/>
            <a:ext cx="1554480" cy="1645920"/>
          </a:xfrm>
          <a:prstGeom prst="roundRect">
            <a:avLst>
              <a:gd name="adj" fmla="val 14705"/>
            </a:avLst>
          </a:prstGeom>
          <a:solidFill>
            <a:srgbClr val="FFFFFF"/>
          </a:solidFill>
          <a:ln w="19050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📦</a:t>
            </a:r>
          </a:p>
          <a:p>
            <a:pPr rtl="1" algn="ctr">
              <a:spcAft>
                <a:spcPts val="0"/>
              </a:spcAft>
            </a:pPr>
            <a:r>
              <a:rPr sz="15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קופסה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651760" y="4343400"/>
            <a:ext cx="1554480" cy="1645920"/>
          </a:xfrm>
          <a:prstGeom prst="roundRect">
            <a:avLst>
              <a:gd name="adj" fmla="val 14705"/>
            </a:avLst>
          </a:prstGeom>
          <a:solidFill>
            <a:srgbClr val="FFFFFF"/>
          </a:solidFill>
          <a:ln w="19050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🗑️</a:t>
            </a:r>
          </a:p>
          <a:p>
            <a:pPr rtl="1" algn="ctr">
              <a:spcAft>
                <a:spcPts val="0"/>
              </a:spcAft>
            </a:pPr>
            <a:r>
              <a:rPr sz="15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פח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14400" y="4343400"/>
            <a:ext cx="1554480" cy="1645920"/>
          </a:xfrm>
          <a:prstGeom prst="roundRect">
            <a:avLst>
              <a:gd name="adj" fmla="val 14705"/>
            </a:avLst>
          </a:prstGeom>
          <a:solidFill>
            <a:srgbClr val="FFFFFF"/>
          </a:solidFill>
          <a:ln w="19050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🌧️</a:t>
            </a:r>
          </a:p>
          <a:p>
            <a:pPr rtl="1" algn="ctr">
              <a:spcAft>
                <a:spcPts val="0"/>
              </a:spcAft>
            </a:pPr>
            <a:r>
              <a:rPr sz="15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גשם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🧸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אספנות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🎟️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כרטיס יציאה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לפני שיוצאים...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463040" y="2194560"/>
            <a:ext cx="9601200" cy="4023360"/>
          </a:xfrm>
          <a:prstGeom prst="roundRect">
            <a:avLst>
              <a:gd name="adj" fmla="val 6818"/>
            </a:avLst>
          </a:prstGeom>
          <a:solidFill>
            <a:srgbClr val="FFFFFF"/>
          </a:solidFill>
          <a:ln w="31750">
            <a:solidFill>
              <a:srgbClr val="9B7BEA"/>
            </a:solidFill>
            <a:prstDash val="lg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🧸</a:t>
            </a: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כרטיס יציאה · אספנות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828800" y="2834640"/>
            <a:ext cx="8869680" cy="4572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sz="20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️⃣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משפט אחד שלקחתי מהשיעור על ההבדל בין ערך למחיר: ___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011680" y="3520440"/>
            <a:ext cx="8503920" cy="27432"/>
          </a:xfrm>
          <a:prstGeom prst="rect">
            <a:avLst/>
          </a:prstGeom>
          <a:solidFill>
            <a:srgbClr val="C9B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828800" y="3886200"/>
            <a:ext cx="8869680" cy="4572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sz="20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️⃣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כלל אחד מתוך ארבעת הכללים (מיקוד, תיעוד, שמירה, תקציב) שאני רוצה ליישם, אצלי או אצל מישהו/י שאני מכיר/ה: ___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011680" y="4572000"/>
            <a:ext cx="8503920" cy="27432"/>
          </a:xfrm>
          <a:prstGeom prst="rect">
            <a:avLst/>
          </a:prstGeom>
          <a:solidFill>
            <a:srgbClr val="C9B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828800" y="4937760"/>
            <a:ext cx="8869680" cy="4572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sz="20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️⃣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השלימו: בפעם הבאה שאשמע 'מהדורה מוגבלת' או 'נשארו רק שלוש', אני אעצור ואשאל את עצמי: ___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011680" y="5623560"/>
            <a:ext cx="8503920" cy="27432"/>
          </a:xfrm>
          <a:prstGeom prst="rect">
            <a:avLst/>
          </a:prstGeom>
          <a:solidFill>
            <a:srgbClr val="C9B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🧸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אספנות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💜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תודה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נתראה בצלילה הבאה!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16</a:t>
            </a:r>
          </a:p>
        </p:txBody>
      </p:sp>
      <p:pic>
        <p:nvPicPr>
          <p:cNvPr id="16" name="Picture 1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447" y="2331720"/>
            <a:ext cx="1828800" cy="18288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371600" y="4297680"/>
            <a:ext cx="9418320" cy="54864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ctr">
              <a:spcAft>
                <a:spcPts val="400"/>
              </a:spcAft>
            </a:pPr>
            <a:r>
              <a:rPr sz="2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71600" y="4892040"/>
            <a:ext cx="9418320" cy="45720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ctr"/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לצלול פנימה · 35 נושאים מעולם הנוער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71600" y="5349240"/>
            <a:ext cx="9418320" cy="45720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ctr"/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🌐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האתר והחוברות: </a:t>
            </a:r>
            <a:r>
              <a:rPr sz="16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noar-beomek.sites.tab.bot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אספנות – מצגת מלווה</dc:title>
  <dc:subject/>
  <dc:creator>רוית ראש בן ישי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